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43AEC4-ABB8-42A7-BAC3-99D7EB1B0C0E}" v="4" dt="2023-03-27T21:45:52.0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37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y Shar" userId="78586f194ddff7d2" providerId="LiveId" clId="{C943AEC4-ABB8-42A7-BAC3-99D7EB1B0C0E}"/>
    <pc:docChg chg="custSel addSld modSld">
      <pc:chgData name="Andy Shar" userId="78586f194ddff7d2" providerId="LiveId" clId="{C943AEC4-ABB8-42A7-BAC3-99D7EB1B0C0E}" dt="2023-03-27T21:49:22.263" v="169"/>
      <pc:docMkLst>
        <pc:docMk/>
      </pc:docMkLst>
      <pc:sldChg chg="modSp mod">
        <pc:chgData name="Andy Shar" userId="78586f194ddff7d2" providerId="LiveId" clId="{C943AEC4-ABB8-42A7-BAC3-99D7EB1B0C0E}" dt="2023-03-27T21:46:09.818" v="17" actId="1076"/>
        <pc:sldMkLst>
          <pc:docMk/>
          <pc:sldMk cId="800053288" sldId="257"/>
        </pc:sldMkLst>
        <pc:spChg chg="mod">
          <ac:chgData name="Andy Shar" userId="78586f194ddff7d2" providerId="LiveId" clId="{C943AEC4-ABB8-42A7-BAC3-99D7EB1B0C0E}" dt="2023-03-27T21:46:05.846" v="15" actId="403"/>
          <ac:spMkLst>
            <pc:docMk/>
            <pc:sldMk cId="800053288" sldId="257"/>
            <ac:spMk id="3" creationId="{C3230FB1-0257-B9C4-28D7-305CECC5C499}"/>
          </ac:spMkLst>
        </pc:spChg>
        <pc:picChg chg="mod">
          <ac:chgData name="Andy Shar" userId="78586f194ddff7d2" providerId="LiveId" clId="{C943AEC4-ABB8-42A7-BAC3-99D7EB1B0C0E}" dt="2023-03-27T21:46:08.065" v="16" actId="1076"/>
          <ac:picMkLst>
            <pc:docMk/>
            <pc:sldMk cId="800053288" sldId="257"/>
            <ac:picMk id="5" creationId="{B2D186F8-3E7B-EFC5-A1A6-AD9CB1F1E809}"/>
          </ac:picMkLst>
        </pc:picChg>
        <pc:picChg chg="mod">
          <ac:chgData name="Andy Shar" userId="78586f194ddff7d2" providerId="LiveId" clId="{C943AEC4-ABB8-42A7-BAC3-99D7EB1B0C0E}" dt="2023-03-27T21:46:09.818" v="17" actId="1076"/>
          <ac:picMkLst>
            <pc:docMk/>
            <pc:sldMk cId="800053288" sldId="257"/>
            <ac:picMk id="7" creationId="{CB5A5597-4237-D79F-58F4-BEEAB19F528B}"/>
          </ac:picMkLst>
        </pc:picChg>
      </pc:sldChg>
      <pc:sldChg chg="modSp mod">
        <pc:chgData name="Andy Shar" userId="78586f194ddff7d2" providerId="LiveId" clId="{C943AEC4-ABB8-42A7-BAC3-99D7EB1B0C0E}" dt="2023-03-27T21:47:37.267" v="141" actId="20577"/>
        <pc:sldMkLst>
          <pc:docMk/>
          <pc:sldMk cId="1780847551" sldId="259"/>
        </pc:sldMkLst>
        <pc:spChg chg="mod">
          <ac:chgData name="Andy Shar" userId="78586f194ddff7d2" providerId="LiveId" clId="{C943AEC4-ABB8-42A7-BAC3-99D7EB1B0C0E}" dt="2023-03-27T21:47:37.267" v="141" actId="20577"/>
          <ac:spMkLst>
            <pc:docMk/>
            <pc:sldMk cId="1780847551" sldId="259"/>
            <ac:spMk id="3" creationId="{4FC52487-1E02-D807-D946-FBD23318D824}"/>
          </ac:spMkLst>
        </pc:spChg>
      </pc:sldChg>
      <pc:sldChg chg="addSp modSp mod">
        <pc:chgData name="Andy Shar" userId="78586f194ddff7d2" providerId="LiveId" clId="{C943AEC4-ABB8-42A7-BAC3-99D7EB1B0C0E}" dt="2023-03-27T21:45:59.353" v="14" actId="20577"/>
        <pc:sldMkLst>
          <pc:docMk/>
          <pc:sldMk cId="1395924620" sldId="261"/>
        </pc:sldMkLst>
        <pc:spChg chg="add mod">
          <ac:chgData name="Andy Shar" userId="78586f194ddff7d2" providerId="LiveId" clId="{C943AEC4-ABB8-42A7-BAC3-99D7EB1B0C0E}" dt="2023-03-27T21:45:35.556" v="4" actId="1076"/>
          <ac:spMkLst>
            <pc:docMk/>
            <pc:sldMk cId="1395924620" sldId="261"/>
            <ac:spMk id="4" creationId="{660FCD1C-BDC1-EB00-3FCB-84D10B2F5470}"/>
          </ac:spMkLst>
        </pc:spChg>
        <pc:spChg chg="add mod">
          <ac:chgData name="Andy Shar" userId="78586f194ddff7d2" providerId="LiveId" clId="{C943AEC4-ABB8-42A7-BAC3-99D7EB1B0C0E}" dt="2023-03-27T21:45:45.224" v="7" actId="20577"/>
          <ac:spMkLst>
            <pc:docMk/>
            <pc:sldMk cId="1395924620" sldId="261"/>
            <ac:spMk id="6" creationId="{0FB25A9C-0161-8374-19B1-D5033C742BE4}"/>
          </ac:spMkLst>
        </pc:spChg>
        <pc:spChg chg="add mod">
          <ac:chgData name="Andy Shar" userId="78586f194ddff7d2" providerId="LiveId" clId="{C943AEC4-ABB8-42A7-BAC3-99D7EB1B0C0E}" dt="2023-03-27T21:45:50.317" v="10" actId="20577"/>
          <ac:spMkLst>
            <pc:docMk/>
            <pc:sldMk cId="1395924620" sldId="261"/>
            <ac:spMk id="10" creationId="{204871A1-F518-FB6A-563B-44E4BBE219EE}"/>
          </ac:spMkLst>
        </pc:spChg>
        <pc:spChg chg="add mod">
          <ac:chgData name="Andy Shar" userId="78586f194ddff7d2" providerId="LiveId" clId="{C943AEC4-ABB8-42A7-BAC3-99D7EB1B0C0E}" dt="2023-03-27T21:45:59.353" v="14" actId="20577"/>
          <ac:spMkLst>
            <pc:docMk/>
            <pc:sldMk cId="1395924620" sldId="261"/>
            <ac:spMk id="12" creationId="{741E5E66-4C85-06B1-7DEA-690EEB7CCAA1}"/>
          </ac:spMkLst>
        </pc:spChg>
      </pc:sldChg>
      <pc:sldChg chg="modSp new mod">
        <pc:chgData name="Andy Shar" userId="78586f194ddff7d2" providerId="LiveId" clId="{C943AEC4-ABB8-42A7-BAC3-99D7EB1B0C0E}" dt="2023-03-27T21:49:22.263" v="169"/>
        <pc:sldMkLst>
          <pc:docMk/>
          <pc:sldMk cId="2910951389" sldId="262"/>
        </pc:sldMkLst>
        <pc:spChg chg="mod">
          <ac:chgData name="Andy Shar" userId="78586f194ddff7d2" providerId="LiveId" clId="{C943AEC4-ABB8-42A7-BAC3-99D7EB1B0C0E}" dt="2023-03-27T21:49:21.249" v="168" actId="20577"/>
          <ac:spMkLst>
            <pc:docMk/>
            <pc:sldMk cId="2910951389" sldId="262"/>
            <ac:spMk id="2" creationId="{395DCA1F-180B-5FE2-7B50-A6A05E9595E3}"/>
          </ac:spMkLst>
        </pc:spChg>
        <pc:spChg chg="mod">
          <ac:chgData name="Andy Shar" userId="78586f194ddff7d2" providerId="LiveId" clId="{C943AEC4-ABB8-42A7-BAC3-99D7EB1B0C0E}" dt="2023-03-27T21:49:22.263" v="169"/>
          <ac:spMkLst>
            <pc:docMk/>
            <pc:sldMk cId="2910951389" sldId="262"/>
            <ac:spMk id="3" creationId="{8A6DE0DA-4860-F1AC-C87E-7FA6CB8D09C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058BF-C5E1-4B52-BD8A-FD1AD5779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D51F7-3CC3-4BB7-8291-B1789482E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20447-D6C7-43E1-AE88-1FB66CC9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76A3-ADC8-4477-8FC1-B9DD55D84908}" type="datetime1">
              <a:rPr lang="en-US" smtClean="0"/>
              <a:t>3/27/2023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E17B6-E7FC-473A-8D5F-0E6B838E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F4E0-FDDB-42B9-862C-7BBC501C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113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922F-6166-4009-A42D-027DC718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791CF-167D-446D-9F99-6976C986E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CA422-E040-4DE1-9DA5-C8D37C11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62538-DC4D-4667-96E5-B3278DDF8B12}" type="datetime1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13B0B-60E7-494E-91CB-055BC269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8C554-7C1B-4D8F-9B6B-04492656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42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66EF0-6ED8-49A7-BDAD-E20A143FA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CE9CD-90A9-44BA-B293-0662E077D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7DAE0-05C4-460B-B96D-BD183ED0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0548-5C08-4BE3-B63E-F2BB63B0B00C}" type="datetime1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3CA93-55C9-4AA3-89A0-55490F74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FD820-FF26-4325-816F-310C30F80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6C8-0B4F-4655-A630-0B1D2540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8B888-85E0-4D92-903E-C3FE7E870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48916-250B-4232-BD7D-571FDE79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49BE-398D-479A-8A7E-5DDBCA61EDCB}" type="datetime1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8BFB4-647C-4104-B6D4-3346051C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FA73F-2BE8-4370-AE90-58F4CE51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473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1446D-9FAC-4157-A41A-51675C8B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1709738"/>
            <a:ext cx="10570210" cy="275889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F8D4A-8F93-4399-9546-64F286400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4589463"/>
            <a:ext cx="1057021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2FD4-BF96-470C-8247-20DFAE1C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C193-4974-4A1F-9C63-07D595E30D66}" type="datetime1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75A2D-86C4-4467-BAB8-E9ED004D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42A4D-D9B2-4C82-95E4-B86F9F5F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99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6B3AA-8C30-429E-B934-AF122043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5834E-691F-4728-88F5-A0C469669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825625"/>
            <a:ext cx="52425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876374-880F-4E25-9F88-79E3C1AB1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9BD69-B509-4FCE-95A8-ED03FFC8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A87F-28D4-4BF0-B81F-877A89DFD5AC}" type="datetime1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C287B-AE5B-490B-BF81-A50D7A2E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C2246-303C-4A29-B6EA-E62CEDE6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02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2FE79-D5BE-43E8-B6C5-2675B7F4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57814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D3A07-BA51-4113-902E-830A887D2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01812"/>
            <a:ext cx="5220335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320A9-E274-4E1B-B02D-9A3F510A1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7240" y="2825749"/>
            <a:ext cx="5220335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80D3A-C2A8-4B78-B7E2-4908C74B1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01812"/>
            <a:ext cx="5183188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5D84DD-9460-4B08-86AD-27486A940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25749"/>
            <a:ext cx="5183188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B0B7F8-282C-4210-AE7D-F35228BAC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1F3-208B-49A3-B337-9C8ACEB3E0E1}" type="datetime1">
              <a:rPr lang="en-US" smtClean="0"/>
              <a:t>3/27/2023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E343A9-1067-4DCF-BACC-1F7F3805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4E471-04DB-4DB5-8CC5-16B3FC88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9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D87C0-272E-4E50-A316-78079B2B9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6C1C9-1F69-432A-858C-D828B56E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6CA6-7293-4AA2-A0E0-A3BF4416E786}" type="datetime1">
              <a:rPr lang="en-US" smtClean="0"/>
              <a:t>3/27/2023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D9A1B-D149-4B97-B161-3D7C9ADB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3722F-8C88-4E54-8CD6-12D31A05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019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3/27/2023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95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35BB-74CC-43E9-B71F-A5C05D17E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19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ADC9E-7845-4DB1-87E3-6FBFB2B03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925A8-2A07-43B9-B549-061F36849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92450"/>
            <a:ext cx="3994785" cy="27765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A9037-0564-43A1-8156-1D9932E1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7011-1FFC-4EF8-9A2E-53B4AD2ADBD4}" type="datetime1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F0D40-D0E1-49C9-BE47-91BBC50A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129BD-890D-412E-9805-D29F4A0D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08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ADB4-BA7B-42C2-9C6C-58B2763F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5456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519B58-B546-4E6B-BE00-3D1D64DA8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A0AB8-41A9-4548-9B83-3EFF79A00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81275"/>
            <a:ext cx="3994785" cy="277977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B33ED-A015-4992-A004-33D41CFF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2EB47-45B4-4EF5-A743-B4885DD2F060}" type="datetime1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29CDA-E85F-47D1-83B7-02A50DEB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9625F-5352-4136-8AC4-F8899D00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7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99B5B3C5-A599-465B-B2B9-866E8B2087CE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5C84982-7DD0-43B1-8A2D-BFA4DF1B4E60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8" name="Decorative Circles">
            <a:extLst>
              <a:ext uri="{FF2B5EF4-FFF2-40B4-BE49-F238E27FC236}">
                <a16:creationId xmlns:a16="http://schemas.microsoft.com/office/drawing/2014/main" id="{1D912E1C-3BBA-42F0-A3EE-FEC382E7230A}"/>
              </a:ext>
            </a:extLst>
          </p:cNvPr>
          <p:cNvGrpSpPr/>
          <p:nvPr/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FEEAC76-E273-46A8-8F8E-CE59860FE70D}"/>
                </a:ext>
              </a:extLst>
            </p:cNvPr>
            <p:cNvSpPr/>
            <p:nvPr/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6594A0E-9400-45AD-A431-1DA1C0B28966}"/>
                </a:ext>
              </a:extLst>
            </p:cNvPr>
            <p:cNvSpPr/>
            <p:nvPr/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0916D6C-D32F-42B6-8512-CD5EDB8F2B9B}"/>
                </a:ext>
              </a:extLst>
            </p:cNvPr>
            <p:cNvSpPr/>
            <p:nvPr/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834846D-59C6-40F4-907C-F1A4689B58F1}"/>
                </a:ext>
              </a:extLst>
            </p:cNvPr>
            <p:cNvSpPr/>
            <p:nvPr/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A257CDF-2E36-4DC7-8EE4-5CD8F8ECAC87}"/>
                </a:ext>
              </a:extLst>
            </p:cNvPr>
            <p:cNvSpPr/>
            <p:nvPr/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5B26E0E-A115-4AE2-82D8-76BB93CC494F}"/>
                </a:ext>
              </a:extLst>
            </p:cNvPr>
            <p:cNvSpPr/>
            <p:nvPr/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55058DB-7E01-4E95-BF59-983AA1BBB38E}"/>
                </a:ext>
              </a:extLst>
            </p:cNvPr>
            <p:cNvSpPr/>
            <p:nvPr/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810F7E2-23F3-44D6-B09E-71E556536052}"/>
                </a:ext>
              </a:extLst>
            </p:cNvPr>
            <p:cNvSpPr/>
            <p:nvPr/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9D5C391-E1DB-410A-A78C-ED3BBDFF0758}"/>
                </a:ext>
              </a:extLst>
            </p:cNvPr>
            <p:cNvSpPr/>
            <p:nvPr/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77C4944D-9373-4283-BCAA-927A0316659E}"/>
                </a:ext>
              </a:extLst>
            </p:cNvPr>
            <p:cNvSpPr/>
            <p:nvPr/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804C521-2D9F-4CE4-AFD3-D4F1551FEC6A}"/>
                </a:ext>
              </a:extLst>
            </p:cNvPr>
            <p:cNvSpPr/>
            <p:nvPr/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755AC65C-13EF-4182-AA3C-62BE165CC033}"/>
                </a:ext>
              </a:extLst>
            </p:cNvPr>
            <p:cNvSpPr/>
            <p:nvPr/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E40DA8D2-FA4B-4282-9D44-48C27B63A153}"/>
                </a:ext>
              </a:extLst>
            </p:cNvPr>
            <p:cNvSpPr/>
            <p:nvPr/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9065014-CB18-414D-A527-31ECC45700AB}"/>
                </a:ext>
              </a:extLst>
            </p:cNvPr>
            <p:cNvSpPr/>
            <p:nvPr/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8F39E27A-56C1-4328-8DF1-2DA147C78483}"/>
                </a:ext>
              </a:extLst>
            </p:cNvPr>
            <p:cNvSpPr/>
            <p:nvPr/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C5EC6-E331-4312-AC12-56D55F7D2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D24A4-5FEC-4062-8995-EB21925B3B40}" type="datetime1">
              <a:rPr lang="en-US" smtClean="0"/>
              <a:t>3/27/2023</a:t>
            </a:fld>
            <a:endParaRPr lang="en-US" sz="1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7FC5D-92B2-4B4D-8111-6EDEF2806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8268"/>
            <a:ext cx="41148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A104D-C777-4A6E-8A43-F94028E5E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9315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47434-7036-48DB-A148-6B3D8EE75CDA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3A74F-6169-4D30-A245-B46D738BE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77E64-7A05-44DA-81FA-6EF4806B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25625"/>
            <a:ext cx="1065911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67481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3E0473-C315-42D8-A82A-A2FE49DC6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D23A251-68F2-43E5-812B-4BBAE1A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Picture 3" descr="Wavy 3D art">
            <a:extLst>
              <a:ext uri="{FF2B5EF4-FFF2-40B4-BE49-F238E27FC236}">
                <a16:creationId xmlns:a16="http://schemas.microsoft.com/office/drawing/2014/main" id="{CCC2CD1C-C7FF-7E5B-3DF6-4447067202C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20441" r="-1" b="6959"/>
          <a:stretch/>
        </p:blipFill>
        <p:spPr>
          <a:xfrm>
            <a:off x="1525" y="10"/>
            <a:ext cx="12188951" cy="6857990"/>
          </a:xfrm>
          <a:prstGeom prst="rect">
            <a:avLst/>
          </a:prstGeom>
        </p:spPr>
      </p:pic>
      <p:grpSp>
        <p:nvGrpSpPr>
          <p:cNvPr id="13" name="decorative circle">
            <a:extLst>
              <a:ext uri="{FF2B5EF4-FFF2-40B4-BE49-F238E27FC236}">
                <a16:creationId xmlns:a16="http://schemas.microsoft.com/office/drawing/2014/main" id="{0350AF23-2606-421F-AB7B-23D9B48F3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4102" y="236341"/>
            <a:ext cx="11340713" cy="5464029"/>
            <a:chOff x="314102" y="236341"/>
            <a:chExt cx="11340713" cy="5464029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26A544A-3C76-4502-A741-F4DB0E2CD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17B8593-D171-47B5-8D1A-E34E7B138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4102" y="3044381"/>
              <a:ext cx="226735" cy="2267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FEF60D4-64F6-450F-B86D-383EEA1C84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88374" y="386135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97D4A7C-B520-46CB-9A94-711F53997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65714" y="236341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B7B976F-E84B-4936-90D7-C8298A5E7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1535" y="2516671"/>
              <a:ext cx="466441" cy="466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C91FFEC-59DF-4D22-A925-F51520769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30142" y="458803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8931E95-0847-47E4-8AEC-312312A032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02046" y="5394590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C094915-EF93-49A0-9B90-C44FB9B50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08287" y="5160714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F10D0D5-F9C3-D172-5BC2-277BD816A2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2606" y="1122363"/>
            <a:ext cx="7063739" cy="2387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MCAT MAX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6A96E7-88D2-8B9E-F2D5-2419797EF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2606" y="3602038"/>
            <a:ext cx="7063739" cy="16557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3/27/23</a:t>
            </a:r>
          </a:p>
        </p:txBody>
      </p:sp>
    </p:spTree>
    <p:extLst>
      <p:ext uri="{BB962C8B-B14F-4D97-AF65-F5344CB8AC3E}">
        <p14:creationId xmlns:p14="http://schemas.microsoft.com/office/powerpoint/2010/main" val="3900193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87E02-0A8D-E1E8-992E-81E71B714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Resistance and Resistivity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30FB1-0257-B9C4-28D7-305CECC5C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Resistance = how much electrons don’t want to flow, depends on the wire dimensions &amp; material</a:t>
            </a:r>
          </a:p>
          <a:p>
            <a:r>
              <a:rPr lang="en-US" sz="2400" dirty="0"/>
              <a:t>Resistivity = a property of every material describing how much electrons don’t want to flow.</a:t>
            </a:r>
          </a:p>
          <a:p>
            <a:endParaRPr lang="en-US" sz="2400" dirty="0"/>
          </a:p>
          <a:p>
            <a:r>
              <a:rPr lang="en-US" sz="2400" dirty="0"/>
              <a:t>Resistance is lowest when the wire is </a:t>
            </a:r>
            <a:r>
              <a:rPr lang="en-US" sz="2400" b="1" dirty="0"/>
              <a:t>short and fat</a:t>
            </a:r>
            <a:r>
              <a:rPr lang="en-US" sz="2400" dirty="0"/>
              <a:t>.</a:t>
            </a:r>
          </a:p>
          <a:p>
            <a:r>
              <a:rPr lang="en-US" sz="2400" dirty="0"/>
              <a:t>Think about highways and traffic jams.</a:t>
            </a:r>
          </a:p>
          <a:p>
            <a:endParaRPr lang="en-US" sz="2400" dirty="0"/>
          </a:p>
          <a:p>
            <a:r>
              <a:rPr lang="en-US" sz="2400" dirty="0"/>
              <a:t>Conductivity is the opposite of resistivity.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B2D186F8-3E7B-EFC5-A1A6-AD9CB1F1E8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058" y="3313960"/>
            <a:ext cx="3105150" cy="1047750"/>
          </a:xfrm>
          <a:prstGeom prst="rect">
            <a:avLst/>
          </a:prstGeom>
        </p:spPr>
      </p:pic>
      <p:pic>
        <p:nvPicPr>
          <p:cNvPr id="7" name="Picture 6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CB5A5597-4237-D79F-58F4-BEEAB19F52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1983" y="4719638"/>
            <a:ext cx="3086100" cy="145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053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E36AD-63CB-4095-1F69-6AA9D373F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Bone Structure</a:t>
            </a:r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192B4973-AB19-0B73-F51B-BBA3B1125C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48" y="1728095"/>
            <a:ext cx="11162093" cy="2916809"/>
          </a:xfrm>
        </p:spPr>
      </p:pic>
      <p:pic>
        <p:nvPicPr>
          <p:cNvPr id="7" name="Picture 6" descr="Logo&#10;&#10;Description automatically generated with medium confidence">
            <a:extLst>
              <a:ext uri="{FF2B5EF4-FFF2-40B4-BE49-F238E27FC236}">
                <a16:creationId xmlns:a16="http://schemas.microsoft.com/office/drawing/2014/main" id="{2A110A28-EE7C-CEAF-61E2-C86F6D38B4E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162" b="36687"/>
          <a:stretch/>
        </p:blipFill>
        <p:spPr>
          <a:xfrm>
            <a:off x="9865995" y="836555"/>
            <a:ext cx="2143125" cy="581891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8B84DAD-81CC-CCEF-CBD9-8A60BD892987}"/>
              </a:ext>
            </a:extLst>
          </p:cNvPr>
          <p:cNvCxnSpPr>
            <a:stCxn id="7" idx="2"/>
          </p:cNvCxnSpPr>
          <p:nvPr/>
        </p:nvCxnSpPr>
        <p:spPr>
          <a:xfrm flipH="1">
            <a:off x="10937557" y="1418446"/>
            <a:ext cx="1" cy="30964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1634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CB367-FEC6-D86E-CEB9-2DBDFE96B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Solubility Constants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A7D1E-70C6-E812-EF41-6E2E7FC82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K</a:t>
            </a:r>
            <a:r>
              <a:rPr lang="en-US" sz="2400" baseline="-25000" dirty="0" err="1"/>
              <a:t>sp</a:t>
            </a:r>
            <a:r>
              <a:rPr lang="en-US" sz="2400" dirty="0"/>
              <a:t> = solubility product constant. Lets you calculate how much salt you can add to make a </a:t>
            </a:r>
            <a:r>
              <a:rPr lang="en-US" sz="2400" b="1" dirty="0"/>
              <a:t>saturated solution</a:t>
            </a:r>
            <a:r>
              <a:rPr lang="en-US" sz="2400" dirty="0"/>
              <a:t>.</a:t>
            </a:r>
          </a:p>
          <a:p>
            <a:r>
              <a:rPr lang="en-US" sz="2400" dirty="0"/>
              <a:t>Higher </a:t>
            </a:r>
            <a:r>
              <a:rPr lang="en-US" sz="2400" dirty="0" err="1"/>
              <a:t>K</a:t>
            </a:r>
            <a:r>
              <a:rPr lang="en-US" sz="2400" baseline="-25000" dirty="0" err="1"/>
              <a:t>sp</a:t>
            </a:r>
            <a:r>
              <a:rPr lang="en-US" sz="2400" dirty="0"/>
              <a:t> = more soluble.</a:t>
            </a:r>
          </a:p>
          <a:p>
            <a:r>
              <a:rPr lang="en-US" sz="2400" dirty="0"/>
              <a:t>Lower </a:t>
            </a:r>
            <a:r>
              <a:rPr lang="en-US" sz="2400" dirty="0" err="1"/>
              <a:t>K</a:t>
            </a:r>
            <a:r>
              <a:rPr lang="en-US" sz="2400" baseline="-25000" dirty="0" err="1"/>
              <a:t>sp</a:t>
            </a:r>
            <a:r>
              <a:rPr lang="en-US" sz="2400" dirty="0"/>
              <a:t> = less soluble.</a:t>
            </a:r>
          </a:p>
          <a:p>
            <a:r>
              <a:rPr lang="en-US" sz="2400" dirty="0"/>
              <a:t>Assume </a:t>
            </a:r>
            <a:r>
              <a:rPr lang="en-US" sz="2400" dirty="0" err="1"/>
              <a:t>K</a:t>
            </a:r>
            <a:r>
              <a:rPr lang="en-US" sz="2400" baseline="-25000" dirty="0" err="1"/>
              <a:t>sp</a:t>
            </a:r>
            <a:r>
              <a:rPr lang="en-US" sz="2400" dirty="0"/>
              <a:t> of BaSO</a:t>
            </a:r>
            <a:r>
              <a:rPr lang="en-US" sz="2400" baseline="-25000" dirty="0"/>
              <a:t>4</a:t>
            </a:r>
            <a:r>
              <a:rPr lang="en-US" sz="2400" dirty="0"/>
              <a:t> is </a:t>
            </a:r>
            <a:r>
              <a:rPr lang="en-US" sz="2400" b="1" dirty="0"/>
              <a:t>1 x 10</a:t>
            </a:r>
            <a:r>
              <a:rPr lang="en-US" sz="2400" b="1" baseline="30000" dirty="0"/>
              <a:t>-10</a:t>
            </a:r>
            <a:r>
              <a:rPr lang="en-US" sz="2400" dirty="0"/>
              <a:t>.</a:t>
            </a:r>
          </a:p>
          <a:p>
            <a:r>
              <a:rPr lang="en-US" sz="2400" dirty="0"/>
              <a:t>What’s the concentration of [Ba</a:t>
            </a:r>
            <a:r>
              <a:rPr lang="en-US" sz="2400" baseline="30000" dirty="0"/>
              <a:t>2+</a:t>
            </a:r>
            <a:r>
              <a:rPr lang="en-US" sz="2400" dirty="0"/>
              <a:t>]</a:t>
            </a:r>
            <a:br>
              <a:rPr lang="en-US" sz="2400" dirty="0"/>
            </a:br>
            <a:r>
              <a:rPr lang="en-US" sz="2400" dirty="0"/>
              <a:t>in a saturated BaSO</a:t>
            </a:r>
            <a:r>
              <a:rPr lang="en-US" sz="2400" baseline="-25000" dirty="0"/>
              <a:t>4</a:t>
            </a:r>
            <a:r>
              <a:rPr lang="en-US" sz="2400" dirty="0"/>
              <a:t> solution?</a:t>
            </a:r>
          </a:p>
          <a:p>
            <a:endParaRPr lang="en-US" sz="2400" dirty="0"/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62DA2603-15C1-084F-272D-0F43124E75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437"/>
          <a:stretch/>
        </p:blipFill>
        <p:spPr>
          <a:xfrm>
            <a:off x="5669280" y="2460566"/>
            <a:ext cx="6310284" cy="2433652"/>
          </a:xfrm>
          <a:prstGeom prst="rect">
            <a:avLst/>
          </a:prstGeom>
        </p:spPr>
      </p:pic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B2245389-1D16-1E0C-8462-F14722BF2B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563" r="66948" b="12177"/>
          <a:stretch/>
        </p:blipFill>
        <p:spPr>
          <a:xfrm>
            <a:off x="5669280" y="4894218"/>
            <a:ext cx="2085703" cy="683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494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2F289-E93F-1C8D-6DD9-AE1306F0B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Denaturing Agents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AA08F-DBDD-8C45-2EC5-60F203221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Denaturing agents = stuff that can cause a protein to fall apart</a:t>
            </a:r>
          </a:p>
          <a:p>
            <a:r>
              <a:rPr lang="en-US" sz="2400" dirty="0"/>
              <a:t>You should know well what the main denaturing agents are:</a:t>
            </a:r>
          </a:p>
          <a:p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/>
              <a:t>Extreme pH (acids and bases)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2400" dirty="0"/>
              <a:t>High temperature &amp; low temperature</a:t>
            </a:r>
          </a:p>
          <a:p>
            <a:pPr marL="457200" indent="-457200">
              <a:buAutoNum type="arabicPeriod"/>
            </a:pPr>
            <a:r>
              <a:rPr lang="en-US" sz="2400" dirty="0"/>
              <a:t>Salts (disrupt salt bridges)</a:t>
            </a:r>
          </a:p>
          <a:p>
            <a:pPr marL="457200" indent="-457200">
              <a:buAutoNum type="arabicPeriod"/>
            </a:pPr>
            <a:r>
              <a:rPr lang="en-US" sz="2400" dirty="0"/>
              <a:t>Detergents (e.g. SDS)</a:t>
            </a:r>
          </a:p>
          <a:p>
            <a:pPr marL="457200" indent="-457200">
              <a:buAutoNum type="arabicPeriod"/>
            </a:pPr>
            <a:r>
              <a:rPr lang="en-US" sz="2400" dirty="0"/>
              <a:t>Beta-</a:t>
            </a:r>
            <a:r>
              <a:rPr lang="en-US" sz="2400" dirty="0" err="1"/>
              <a:t>Mercaptoethanol</a:t>
            </a:r>
            <a:r>
              <a:rPr lang="en-US" sz="2400" dirty="0"/>
              <a:t> (breaks down disulfide bridges)</a:t>
            </a:r>
          </a:p>
          <a:p>
            <a:pPr marL="457200" indent="-457200">
              <a:buAutoNum type="arabicPeriod"/>
            </a:pPr>
            <a:r>
              <a:rPr lang="en-US" sz="2400" dirty="0"/>
              <a:t>Urea, guanidine HCl (interferes with H-bonds)</a:t>
            </a:r>
          </a:p>
          <a:p>
            <a:pPr marL="457200" indent="-457200">
              <a:buAutoNum type="arabicPeriod"/>
            </a:pPr>
            <a:r>
              <a:rPr lang="en-US" sz="2400" dirty="0"/>
              <a:t>UV radiation</a:t>
            </a:r>
          </a:p>
        </p:txBody>
      </p:sp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A1BA2D0F-25B7-96A6-103E-80946A14C8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5256" y="2178740"/>
            <a:ext cx="3413150" cy="1444025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B2F2AF5F-DBEB-5C4E-B3AB-B3A48A200888}"/>
              </a:ext>
            </a:extLst>
          </p:cNvPr>
          <p:cNvGrpSpPr/>
          <p:nvPr/>
        </p:nvGrpSpPr>
        <p:grpSpPr>
          <a:xfrm>
            <a:off x="8937172" y="3719504"/>
            <a:ext cx="3019481" cy="1645920"/>
            <a:chOff x="2667000" y="4336869"/>
            <a:chExt cx="3019481" cy="1645920"/>
          </a:xfrm>
        </p:grpSpPr>
        <p:pic>
          <p:nvPicPr>
            <p:cNvPr id="7" name="Picture 6" descr="A picture containing shape&#10;&#10;Description automatically generated">
              <a:extLst>
                <a:ext uri="{FF2B5EF4-FFF2-40B4-BE49-F238E27FC236}">
                  <a16:creationId xmlns:a16="http://schemas.microsoft.com/office/drawing/2014/main" id="{3E664F16-6704-0B1A-28A2-4E527B0A8DB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1760" b="29755"/>
            <a:stretch/>
          </p:blipFill>
          <p:spPr>
            <a:xfrm>
              <a:off x="2667000" y="4336869"/>
              <a:ext cx="2941320" cy="164592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20B3A9E-6347-2479-35BE-62A563C44795}"/>
                </a:ext>
              </a:extLst>
            </p:cNvPr>
            <p:cNvSpPr txBox="1"/>
            <p:nvPr/>
          </p:nvSpPr>
          <p:spPr>
            <a:xfrm>
              <a:off x="2667000" y="4336869"/>
              <a:ext cx="301948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Beta-</a:t>
              </a:r>
              <a:r>
                <a:rPr lang="en-US" sz="2400" dirty="0" err="1"/>
                <a:t>Mercaptoethanol</a:t>
              </a:r>
              <a:endParaRPr lang="en-US" sz="2400" dirty="0"/>
            </a:p>
          </p:txBody>
        </p:sp>
      </p:grpSp>
      <p:pic>
        <p:nvPicPr>
          <p:cNvPr id="11" name="Picture 10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220A9701-8843-596B-4B63-C0787E2073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2249" y="5562804"/>
            <a:ext cx="1970859" cy="122831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6A5DD04-DADB-7C5D-6AD7-DE2F7AFD2E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35250" y="5462163"/>
            <a:ext cx="3222171" cy="126873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8CC74D50-74CF-FDAF-B942-61AF10608E90}"/>
              </a:ext>
            </a:extLst>
          </p:cNvPr>
          <p:cNvSpPr txBox="1"/>
          <p:nvPr/>
        </p:nvSpPr>
        <p:spPr>
          <a:xfrm>
            <a:off x="330926" y="6296297"/>
            <a:ext cx="5007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What amino acid is guanidine “a part of”?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0FCD1C-BDC1-EB00-3FCB-84D10B2F5470}"/>
              </a:ext>
            </a:extLst>
          </p:cNvPr>
          <p:cNvSpPr txBox="1"/>
          <p:nvPr/>
        </p:nvSpPr>
        <p:spPr>
          <a:xfrm>
            <a:off x="8786329" y="3059668"/>
            <a:ext cx="301686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B25A9C-0161-8374-19B1-D5033C742BE4}"/>
              </a:ext>
            </a:extLst>
          </p:cNvPr>
          <p:cNvSpPr txBox="1"/>
          <p:nvPr/>
        </p:nvSpPr>
        <p:spPr>
          <a:xfrm>
            <a:off x="9078809" y="4840697"/>
            <a:ext cx="301686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4871A1-F518-FB6A-563B-44E4BBE219EE}"/>
              </a:ext>
            </a:extLst>
          </p:cNvPr>
          <p:cNvSpPr txBox="1"/>
          <p:nvPr/>
        </p:nvSpPr>
        <p:spPr>
          <a:xfrm>
            <a:off x="6128812" y="5682632"/>
            <a:ext cx="301686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41E5E66-4C85-06B1-7DEA-690EEB7CCAA1}"/>
              </a:ext>
            </a:extLst>
          </p:cNvPr>
          <p:cNvSpPr txBox="1"/>
          <p:nvPr/>
        </p:nvSpPr>
        <p:spPr>
          <a:xfrm>
            <a:off x="8526160" y="5566376"/>
            <a:ext cx="301686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395924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BBB06-4A58-DB37-4A61-F8B416DE1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52487-1E02-D807-D946-FBD23318D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*ABUSE </a:t>
            </a:r>
            <a:r>
              <a:rPr lang="en-US" sz="2400" dirty="0"/>
              <a:t>strikethrough feature*</a:t>
            </a:r>
          </a:p>
          <a:p>
            <a:r>
              <a:rPr lang="en-US" sz="2400" dirty="0"/>
              <a:t>Generally, read passage first before answering questions</a:t>
            </a:r>
          </a:p>
          <a:p>
            <a:r>
              <a:rPr lang="en-US" sz="2400" dirty="0"/>
              <a:t>For Chem and Bio, try doing discrete first before passage. I knew I would be nervous on test day so I can’t focus on a passage for the first five minutes.</a:t>
            </a:r>
          </a:p>
          <a:p>
            <a:r>
              <a:rPr lang="en-US" sz="2400" dirty="0"/>
              <a:t>CARS – eliminate anything that’s 5% wrong, even if it’s 95% right. </a:t>
            </a:r>
          </a:p>
          <a:p>
            <a:r>
              <a:rPr lang="en-US" sz="2400" dirty="0"/>
              <a:t>Know your amino acids – guaranteed 3-5 questions</a:t>
            </a:r>
          </a:p>
          <a:p>
            <a:r>
              <a:rPr lang="en-US" sz="2400" dirty="0"/>
              <a:t>Every time you do a chem/</a:t>
            </a:r>
            <a:r>
              <a:rPr lang="en-US" sz="2400" dirty="0" err="1"/>
              <a:t>phys</a:t>
            </a:r>
            <a:r>
              <a:rPr lang="en-US" sz="2400" dirty="0"/>
              <a:t> calculation, pay attention to units.</a:t>
            </a:r>
          </a:p>
          <a:p>
            <a:r>
              <a:rPr lang="en-US" sz="2400" dirty="0"/>
              <a:t>Know your amino acids.</a:t>
            </a:r>
          </a:p>
          <a:p>
            <a:r>
              <a:rPr lang="en-US" sz="2400" dirty="0"/>
              <a:t>For bio passages with long pathways, I like to organize proteins into 2 teams (more on that in future sessions).</a:t>
            </a:r>
          </a:p>
        </p:txBody>
      </p:sp>
    </p:spTree>
    <p:extLst>
      <p:ext uri="{BB962C8B-B14F-4D97-AF65-F5344CB8AC3E}">
        <p14:creationId xmlns:p14="http://schemas.microsoft.com/office/powerpoint/2010/main" val="1780847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DCA1F-180B-5FE2-7B50-A6A05E959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Passage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DE0DA-4860-F1AC-C87E-7FA6CB8D0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https://jackwestin.com/daily/mcat-practice-passages/chemical-physical-practice-passages/nerve-grafts-and-scaffolds</a:t>
            </a:r>
          </a:p>
        </p:txBody>
      </p:sp>
    </p:spTree>
    <p:extLst>
      <p:ext uri="{BB962C8B-B14F-4D97-AF65-F5344CB8AC3E}">
        <p14:creationId xmlns:p14="http://schemas.microsoft.com/office/powerpoint/2010/main" val="2910951389"/>
      </p:ext>
    </p:extLst>
  </p:cSld>
  <p:clrMapOvr>
    <a:masterClrMapping/>
  </p:clrMapOvr>
</p:sld>
</file>

<file path=ppt/theme/theme1.xml><?xml version="1.0" encoding="utf-8"?>
<a:theme xmlns:a="http://schemas.openxmlformats.org/drawingml/2006/main" name="ConfettiVTI">
  <a:themeElements>
    <a:clrScheme name="AnalogousFromRegularSeed_2SEEDS">
      <a:dk1>
        <a:srgbClr val="000000"/>
      </a:dk1>
      <a:lt1>
        <a:srgbClr val="FFFFFF"/>
      </a:lt1>
      <a:dk2>
        <a:srgbClr val="23323E"/>
      </a:dk2>
      <a:lt2>
        <a:srgbClr val="E8E3E2"/>
      </a:lt2>
      <a:accent1>
        <a:srgbClr val="3B94B1"/>
      </a:accent1>
      <a:accent2>
        <a:srgbClr val="46B4A1"/>
      </a:accent2>
      <a:accent3>
        <a:srgbClr val="4D74C3"/>
      </a:accent3>
      <a:accent4>
        <a:srgbClr val="B13B58"/>
      </a:accent4>
      <a:accent5>
        <a:srgbClr val="C3604D"/>
      </a:accent5>
      <a:accent6>
        <a:srgbClr val="B1803B"/>
      </a:accent6>
      <a:hlink>
        <a:srgbClr val="BF5F3F"/>
      </a:hlink>
      <a:folHlink>
        <a:srgbClr val="7F7F7F"/>
      </a:folHlink>
    </a:clrScheme>
    <a:fontScheme name="Custom 10">
      <a:majorFont>
        <a:latin typeface="Gill Sans Nov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fettiVTI" id="{B5618F7C-B4F0-4D28-83B4-440D0519681F}" vid="{5F84EFDF-E14E-48C6-955C-990A32085A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339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Gill Sans Nova</vt:lpstr>
      <vt:lpstr>ConfettiVTI</vt:lpstr>
      <vt:lpstr>MCAT MAX</vt:lpstr>
      <vt:lpstr>Resistance and Resistivity</vt:lpstr>
      <vt:lpstr>Bone Structure</vt:lpstr>
      <vt:lpstr>Solubility Constants</vt:lpstr>
      <vt:lpstr>Denaturing Agents</vt:lpstr>
      <vt:lpstr>Exam tips</vt:lpstr>
      <vt:lpstr>Practice Passage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MCAT MAX</dc:title>
  <dc:creator>Andy Shar</dc:creator>
  <cp:lastModifiedBy>Andy Shar</cp:lastModifiedBy>
  <cp:revision>1</cp:revision>
  <dcterms:created xsi:type="dcterms:W3CDTF">2023-03-26T11:48:01Z</dcterms:created>
  <dcterms:modified xsi:type="dcterms:W3CDTF">2023-03-27T21:49:24Z</dcterms:modified>
</cp:coreProperties>
</file>