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2" Type="http://schemas.openxmlformats.org/officeDocument/2006/relationships/slide" Target="slides/slide6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b25960880e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b25960880e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b25960880e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b25960880e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b25960880e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b25960880e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b25960880e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b25960880e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b25960880e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b25960880e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b25960880e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b25960880e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lt2"/>
                </a:solidFill>
              </a:defRPr>
            </a:lvl1pPr>
            <a:lvl2pPr lvl="1" rtl="0" algn="r">
              <a:buNone/>
              <a:defRPr sz="1000">
                <a:solidFill>
                  <a:schemeClr val="lt2"/>
                </a:solidFill>
              </a:defRPr>
            </a:lvl2pPr>
            <a:lvl3pPr lvl="2" rtl="0" algn="r">
              <a:buNone/>
              <a:defRPr sz="1000">
                <a:solidFill>
                  <a:schemeClr val="lt2"/>
                </a:solidFill>
              </a:defRPr>
            </a:lvl3pPr>
            <a:lvl4pPr lvl="3" rtl="0" algn="r">
              <a:buNone/>
              <a:defRPr sz="1000">
                <a:solidFill>
                  <a:schemeClr val="lt2"/>
                </a:solidFill>
              </a:defRPr>
            </a:lvl4pPr>
            <a:lvl5pPr lvl="4" rtl="0" algn="r">
              <a:buNone/>
              <a:defRPr sz="1000">
                <a:solidFill>
                  <a:schemeClr val="lt2"/>
                </a:solidFill>
              </a:defRPr>
            </a:lvl5pPr>
            <a:lvl6pPr lvl="5" rtl="0" algn="r">
              <a:buNone/>
              <a:defRPr sz="1000">
                <a:solidFill>
                  <a:schemeClr val="lt2"/>
                </a:solidFill>
              </a:defRPr>
            </a:lvl6pPr>
            <a:lvl7pPr lvl="6" rtl="0" algn="r">
              <a:buNone/>
              <a:defRPr sz="1000">
                <a:solidFill>
                  <a:schemeClr val="lt2"/>
                </a:solidFill>
              </a:defRPr>
            </a:lvl7pPr>
            <a:lvl8pPr lvl="7" rtl="0" algn="r">
              <a:buNone/>
              <a:defRPr sz="1000">
                <a:solidFill>
                  <a:schemeClr val="lt2"/>
                </a:solidFill>
              </a:defRPr>
            </a:lvl8pPr>
            <a:lvl9pPr lvl="8" rtl="0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Celiac Disease and Apoptosis</a:t>
            </a:r>
            <a:r>
              <a:rPr lang="en"/>
              <a:t> Passage Walkthrough </a:t>
            </a:r>
            <a:endParaRPr/>
          </a:p>
        </p:txBody>
      </p:sp>
      <p:sp>
        <p:nvSpPr>
          <p:cNvPr id="100" name="Google Shape;100;p25"/>
          <p:cNvSpPr txBox="1"/>
          <p:nvPr>
            <p:ph idx="1" type="subTitle"/>
          </p:nvPr>
        </p:nvSpPr>
        <p:spPr>
          <a:xfrm>
            <a:off x="311700" y="38158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Siddharth Venigalla</a:t>
            </a:r>
            <a:endParaRPr/>
          </a:p>
        </p:txBody>
      </p:sp>
      <p:pic>
        <p:nvPicPr>
          <p:cNvPr id="101" name="Google Shape;10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2700" y="106973"/>
            <a:ext cx="3523492" cy="2052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5"/>
          <p:cNvSpPr txBox="1"/>
          <p:nvPr/>
        </p:nvSpPr>
        <p:spPr>
          <a:xfrm>
            <a:off x="2372350" y="4458350"/>
            <a:ext cx="5225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*Disclaimer* - I do not own the rights to any of these images, all images are cited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Icebreaker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your all time favorite TV show?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800" y="152400"/>
            <a:ext cx="5439350" cy="361642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7"/>
          <p:cNvSpPr txBox="1"/>
          <p:nvPr/>
        </p:nvSpPr>
        <p:spPr>
          <a:xfrm>
            <a:off x="5748625" y="369800"/>
            <a:ext cx="30705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Macrophage, aka “Scavenger Cell”, binds to apoptotic (dying) cells and consumes them via a process called phagocytosis so that the cells are digested through fusion with a lysosome and cleared from the body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Receptors on the macrophage cell membrane are bridged with signaling molecules on an </a:t>
            </a:r>
            <a:r>
              <a:rPr lang="en">
                <a:solidFill>
                  <a:schemeClr val="dk1"/>
                </a:solidFill>
              </a:rPr>
              <a:t>apoptotic</a:t>
            </a:r>
            <a:r>
              <a:rPr lang="en">
                <a:solidFill>
                  <a:schemeClr val="dk1"/>
                </a:solidFill>
              </a:rPr>
              <a:t> cell membrane via a </a:t>
            </a:r>
            <a:r>
              <a:rPr lang="en">
                <a:solidFill>
                  <a:schemeClr val="dk1"/>
                </a:solidFill>
              </a:rPr>
              <a:t>bridging</a:t>
            </a:r>
            <a:r>
              <a:rPr lang="en">
                <a:solidFill>
                  <a:schemeClr val="dk1"/>
                </a:solidFill>
              </a:rPr>
              <a:t> molecule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Macrophages are PHAGOCYTIC, they “EAT” stuff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4" name="Google Shape;114;p27"/>
          <p:cNvSpPr txBox="1"/>
          <p:nvPr/>
        </p:nvSpPr>
        <p:spPr>
          <a:xfrm>
            <a:off x="3276900" y="3909475"/>
            <a:ext cx="1866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(Liu et. al, 2013)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0" cy="2975864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8"/>
          <p:cNvSpPr txBox="1"/>
          <p:nvPr/>
        </p:nvSpPr>
        <p:spPr>
          <a:xfrm>
            <a:off x="795625" y="3529850"/>
            <a:ext cx="65106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Food moves through the GI tract where it is digested in the stomach and </a:t>
            </a:r>
            <a:r>
              <a:rPr lang="en">
                <a:solidFill>
                  <a:schemeClr val="dk1"/>
                </a:solidFill>
              </a:rPr>
              <a:t>absorbed</a:t>
            </a:r>
            <a:r>
              <a:rPr lang="en">
                <a:solidFill>
                  <a:schemeClr val="dk1"/>
                </a:solidFill>
              </a:rPr>
              <a:t> via the small intestine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The villi are folds in the small intestine that increase surface area so that more nutrients can be absorbed 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If you damage the vili, the body can’t </a:t>
            </a:r>
            <a:r>
              <a:rPr lang="en">
                <a:solidFill>
                  <a:schemeClr val="dk1"/>
                </a:solidFill>
              </a:rPr>
              <a:t>absorb</a:t>
            </a:r>
            <a:r>
              <a:rPr lang="en">
                <a:solidFill>
                  <a:schemeClr val="dk1"/>
                </a:solidFill>
              </a:rPr>
              <a:t> nutrients and you experience weight loss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675" y="208450"/>
            <a:ext cx="4240325" cy="323575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9"/>
          <p:cNvSpPr txBox="1"/>
          <p:nvPr/>
        </p:nvSpPr>
        <p:spPr>
          <a:xfrm>
            <a:off x="4829725" y="336175"/>
            <a:ext cx="3709200" cy="49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Necrosis is unregulated cell death which is BAD and leads to the leakage of the contents of the cell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This causes the overproduction of inflammatory cytokines which can disrupt the immune system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When macrophages get overwhelmed with apoptotic cells, </a:t>
            </a:r>
            <a:r>
              <a:rPr lang="en">
                <a:solidFill>
                  <a:schemeClr val="dk1"/>
                </a:solidFill>
              </a:rPr>
              <a:t>necrosis</a:t>
            </a:r>
            <a:r>
              <a:rPr lang="en">
                <a:solidFill>
                  <a:schemeClr val="dk1"/>
                </a:solidFill>
              </a:rPr>
              <a:t> can begin to occur and overproduction of cytokines (Interleukins) can happen such as in conditions like Celiac disease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Necrosis can damage tissues and so we want it to not happen by promoting macrophage consumption of apoptotic cells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>
                <a:solidFill>
                  <a:schemeClr val="dk1"/>
                </a:solidFill>
              </a:rPr>
              <a:t>If we can enhance the macrophage-apoptotic cell connection, we can limit diseases of necrosis and inflammation like those in the lining of the </a:t>
            </a:r>
            <a:r>
              <a:rPr lang="en">
                <a:solidFill>
                  <a:schemeClr val="dk1"/>
                </a:solidFill>
              </a:rPr>
              <a:t>intestine (Celiac disease)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7" name="Google Shape;127;p29"/>
          <p:cNvSpPr txBox="1"/>
          <p:nvPr/>
        </p:nvSpPr>
        <p:spPr>
          <a:xfrm>
            <a:off x="3111000" y="3608750"/>
            <a:ext cx="1461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(The Art of Medicine)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5222051" cy="29068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30"/>
          <p:cNvSpPr txBox="1"/>
          <p:nvPr/>
        </p:nvSpPr>
        <p:spPr>
          <a:xfrm>
            <a:off x="2846300" y="2812675"/>
            <a:ext cx="1479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(Labster Theory)</a:t>
            </a:r>
            <a:endParaRPr/>
          </a:p>
        </p:txBody>
      </p:sp>
      <p:sp>
        <p:nvSpPr>
          <p:cNvPr id="134" name="Google Shape;134;p30"/>
          <p:cNvSpPr txBox="1"/>
          <p:nvPr/>
        </p:nvSpPr>
        <p:spPr>
          <a:xfrm>
            <a:off x="5647775" y="515475"/>
            <a:ext cx="32496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We can quantify the amount of proteins in cells by measuring the amount of mRNA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We do this by reverse transcribing it into cDNA and measuring that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More cDNA means more of that protein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We can measure the proteins in the membranes of the apoptotic cells and the macrophage cells to tell whether a certain treatment aka gluten-free diet enhances phagocytic signaling and prevents necrosis and inflammation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