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b0cee0c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b0cee0c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b0cee0c2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b0cee0c2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7b0cee0c2a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7b0cee0c2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b0cee0c2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b0cee0c2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b0cee0c2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b0cee0c2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b0cee0c2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7b0cee0c2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b0cee0c2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7b0cee0c2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b0cee0c2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7b0cee0c2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b0cee0c2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7b0cee0c2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SCFA and GPR-41 Passage </a:t>
            </a:r>
            <a:r>
              <a:rPr lang="en">
                <a:solidFill>
                  <a:schemeClr val="lt1"/>
                </a:solidFill>
              </a:rPr>
              <a:t>Walkthrough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665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By Siddharth Venigalla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700" y="106973"/>
            <a:ext cx="3523492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2239400" y="4335650"/>
            <a:ext cx="522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*Disclaimer* - I do not own the rights to any of these images, all images are cited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Icebreaker</a:t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Name </a:t>
            </a:r>
            <a:endParaRPr sz="25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School</a:t>
            </a:r>
            <a:endParaRPr sz="25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What’s your favorite Halloween candy?</a:t>
            </a:r>
            <a:endParaRPr sz="254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87224" cy="2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5613875" y="2243525"/>
            <a:ext cx="235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Creative Proteomics)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5419775" y="4264100"/>
            <a:ext cx="183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(Encyclopædia Britannica)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800" y="2243525"/>
            <a:ext cx="3396712" cy="27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7914650" y="2372350"/>
            <a:ext cx="111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Lipid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Signaling molecule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6881850" y="3405150"/>
            <a:ext cx="2065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G-Protein Coupled Receptor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Responds</a:t>
            </a:r>
            <a:r>
              <a:rPr lang="en">
                <a:solidFill>
                  <a:schemeClr val="dk1"/>
                </a:solidFill>
              </a:rPr>
              <a:t> to ligand and leads to cell signaling pathway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50351" cy="3989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756700" y="4356125"/>
            <a:ext cx="28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Espinoza et. al, 2021)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5061675" y="388575"/>
            <a:ext cx="3763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Sympathetic Nervous System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Fight or Flight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Increases your heart rate so you can pump blood to muscles and brain to react to stress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Nervous System (Brain and Spine) Signals to Organs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Preganglionic Neurons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Neuron that synapses (signals) to another neuron in between spine and organ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Postganglionic</a:t>
            </a:r>
            <a:r>
              <a:rPr lang="en">
                <a:solidFill>
                  <a:schemeClr val="dk1"/>
                </a:solidFill>
              </a:rPr>
              <a:t> Neurons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Neuron that synapses directly on organ and </a:t>
            </a:r>
            <a:r>
              <a:rPr lang="en">
                <a:solidFill>
                  <a:schemeClr val="dk1"/>
                </a:solidFill>
              </a:rPr>
              <a:t>receives</a:t>
            </a:r>
            <a:r>
              <a:rPr lang="en">
                <a:solidFill>
                  <a:schemeClr val="dk1"/>
                </a:solidFill>
              </a:rPr>
              <a:t> signal from preganglionic neuron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4785600" y="3906200"/>
            <a:ext cx="419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Parasympathetic Nervous System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Rest and Digest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Decrease in heart rate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37174" cy="32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9"/>
          <p:cNvSpPr txBox="1"/>
          <p:nvPr/>
        </p:nvSpPr>
        <p:spPr>
          <a:xfrm>
            <a:off x="419250" y="3609650"/>
            <a:ext cx="205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Professor Dave)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6391025" y="439700"/>
            <a:ext cx="2484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AUTONOMIC NERVOUS SYSTEM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Think autopilot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Two versions: parasympathetic and sympathetic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Opposite functions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One is “fight and flight”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One is “rest and digest”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00" y="80825"/>
            <a:ext cx="6044348" cy="32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173825" y="3558525"/>
            <a:ext cx="8088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The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preganglionic</a:t>
            </a:r>
            <a:r>
              <a:rPr lang="en">
                <a:solidFill>
                  <a:schemeClr val="dk1"/>
                </a:solidFill>
              </a:rPr>
              <a:t> neuron releases acetylcholine ALWAYS, this binds to a CHOLINERGIC receptor on the postganglionic neuron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The postganglionic neuron releases </a:t>
            </a:r>
            <a:r>
              <a:rPr lang="en">
                <a:solidFill>
                  <a:schemeClr val="dk1"/>
                </a:solidFill>
              </a:rPr>
              <a:t>norepinephrine</a:t>
            </a:r>
            <a:r>
              <a:rPr lang="en">
                <a:solidFill>
                  <a:schemeClr val="dk1"/>
                </a:solidFill>
              </a:rPr>
              <a:t> which binds to an ADRENERGIC receptor on the target organ in sympathetic, or releases acetylcholine which binds to CHOLINERGIC receptor on target organ in parasympathetic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30"/>
          <p:cNvSpPr txBox="1"/>
          <p:nvPr/>
        </p:nvSpPr>
        <p:spPr>
          <a:xfrm>
            <a:off x="6912525" y="470375"/>
            <a:ext cx="2065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Acetylcholine binds to CHOLINergic receptor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Norepinephrine</a:t>
            </a:r>
            <a:r>
              <a:rPr lang="en">
                <a:solidFill>
                  <a:schemeClr val="dk1"/>
                </a:solidFill>
              </a:rPr>
              <a:t>/</a:t>
            </a:r>
            <a:r>
              <a:rPr lang="en">
                <a:solidFill>
                  <a:schemeClr val="dk1"/>
                </a:solidFill>
              </a:rPr>
              <a:t>Epinephrine</a:t>
            </a:r>
            <a:r>
              <a:rPr lang="en">
                <a:solidFill>
                  <a:schemeClr val="dk1"/>
                </a:solidFill>
              </a:rPr>
              <a:t> binds to ADRENergic receptor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Epinephrine</a:t>
            </a:r>
            <a:r>
              <a:rPr lang="en">
                <a:solidFill>
                  <a:schemeClr val="dk1"/>
                </a:solidFill>
              </a:rPr>
              <a:t> is often called ADRENaline so that is why it is dubbed ADREnergic receptor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50" y="326250"/>
            <a:ext cx="7574800" cy="23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/>
          <p:nvPr/>
        </p:nvSpPr>
        <p:spPr>
          <a:xfrm>
            <a:off x="511275" y="2832500"/>
            <a:ext cx="29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(GenoWay)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419250" y="3323325"/>
            <a:ext cx="841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VERY IMPORTANT MCAT CONCEPT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When experimenters </a:t>
            </a:r>
            <a:r>
              <a:rPr lang="en">
                <a:solidFill>
                  <a:schemeClr val="dk1"/>
                </a:solidFill>
              </a:rPr>
              <a:t>knockout</a:t>
            </a:r>
            <a:r>
              <a:rPr lang="en">
                <a:solidFill>
                  <a:schemeClr val="dk1"/>
                </a:solidFill>
              </a:rPr>
              <a:t> a gene for a protein in a mouse, they are trying to see what happens without that protein AKA what is that protein’s function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Experimenters will graph results for heart rate for example for WILD TYPE and KNOCKOUT (KO) mice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By observing what functions are lost, they can deduce what that protein is responsible for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35325" cy="4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2"/>
          <p:cNvSpPr txBox="1"/>
          <p:nvPr/>
        </p:nvSpPr>
        <p:spPr>
          <a:xfrm>
            <a:off x="501050" y="4560650"/>
            <a:ext cx="33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(Josikins, Psychonaut Wiki)</a:t>
            </a:r>
            <a:endParaRPr/>
          </a:p>
        </p:txBody>
      </p:sp>
      <p:sp>
        <p:nvSpPr>
          <p:cNvPr id="154" name="Google Shape;154;p32"/>
          <p:cNvSpPr txBox="1"/>
          <p:nvPr/>
        </p:nvSpPr>
        <p:spPr>
          <a:xfrm>
            <a:off x="5869525" y="562400"/>
            <a:ext cx="29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2"/>
          <p:cNvSpPr txBox="1"/>
          <p:nvPr/>
        </p:nvSpPr>
        <p:spPr>
          <a:xfrm>
            <a:off x="6002450" y="347675"/>
            <a:ext cx="2924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Drugs can mimic the molecules in our body and activate the same receptors (agonist) or they can block the receptors (antagonist)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you introduce a drug in an experiment along with the normal ligand that usually activates the receptor, and the response goes down compared to the normal ligand then the drug is an antagonist</a:t>
            </a:r>
            <a:endParaRPr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875" y="3269825"/>
            <a:ext cx="2800275" cy="16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73897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/>
          <p:nvPr/>
        </p:nvSpPr>
        <p:spPr>
          <a:xfrm>
            <a:off x="5583200" y="4489050"/>
            <a:ext cx="22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>
                <a:solidFill>
                  <a:schemeClr val="dk1"/>
                </a:solidFill>
              </a:rPr>
              <a:t>Technology Networks)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5695675" y="685125"/>
            <a:ext cx="313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The inside and outside of a cell are watery and favor polar (charged) molecules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Polar amino acids are going to be on the inside or outside of a cell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Nonpolar amino acids will be found in the hydrophobic cell membrane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