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32617EA-353E-4171-A6DB-DDFD16CB1AFF}">
  <a:tblStyle styleId="{532617EA-353E-4171-A6DB-DDFD16CB1A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c99d24f2f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c99d24f2f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2c99d24f2f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2c99d24f2f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2c99d24f2f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2c99d24f2f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2c99d24f2f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2c99d24f2f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2c99d24f2f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2c99d24f2f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e41ec136e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e41ec136e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c99d24f2f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2c99d24f2f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8.png"/><Relationship Id="rId6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4718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DGAT Isoenzymes</a:t>
            </a:r>
            <a:br>
              <a:rPr lang="en"/>
            </a:br>
            <a:r>
              <a:rPr lang="en"/>
              <a:t> Passage Walkthrough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65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Andy Shar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2700" y="106973"/>
            <a:ext cx="3523492" cy="20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372350" y="4321600"/>
            <a:ext cx="522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*Disclaimer* - I do not own the rights to any of these images, all images are cited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Icebreaker</a:t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your favorite food?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5227125" y="447750"/>
            <a:ext cx="37131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Monounsaturated fatty acids - one double bond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Polyunsaturated fatty acids - more than one double bond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Saturated fatty acids - no double bonds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that they’re the same # of carbons long, which of the three: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Has the highest melting point?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Has the lowest melting point?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Is most likely to be solid at room temp?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Is most likely to be liquid at room temp?</a:t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1918900" y="3720375"/>
            <a:ext cx="180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(Jack Westin)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 b="6217" l="0" r="0" t="0"/>
          <a:stretch/>
        </p:blipFill>
        <p:spPr>
          <a:xfrm>
            <a:off x="419975" y="291150"/>
            <a:ext cx="4807150" cy="342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6037425" y="1113700"/>
            <a:ext cx="29169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Don’t focus on too much specifics, but the ones in red.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Two pathways to make triacylglycerides (fats): monoacylglycerol pathway and glycerol phosphate pathway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Common intermediate is </a:t>
            </a:r>
            <a:r>
              <a:rPr b="1" lang="en">
                <a:solidFill>
                  <a:schemeClr val="dk1"/>
                </a:solidFill>
              </a:rPr>
              <a:t>diacylglycerol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2689950" y="4632050"/>
            <a:ext cx="180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(Yen et al.)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2475" y="221750"/>
            <a:ext cx="4667787" cy="436697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2836350" y="3373500"/>
            <a:ext cx="1516500" cy="3393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4699525" y="919450"/>
            <a:ext cx="737100" cy="4002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3696125" y="4292750"/>
            <a:ext cx="1598100" cy="3393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/>
          <p:nvPr/>
        </p:nvSpPr>
        <p:spPr>
          <a:xfrm>
            <a:off x="1377750" y="1709875"/>
            <a:ext cx="1942500" cy="4461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3698575" y="620925"/>
            <a:ext cx="52419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An overgeneralization but something that could be useful:</a:t>
            </a:r>
            <a:r>
              <a:rPr b="1" lang="en">
                <a:solidFill>
                  <a:schemeClr val="dk1"/>
                </a:solidFill>
              </a:rPr>
              <a:t> the liver </a:t>
            </a:r>
            <a:r>
              <a:rPr lang="en">
                <a:solidFill>
                  <a:schemeClr val="dk1"/>
                </a:solidFill>
              </a:rPr>
              <a:t> is the primary location for anything metabolism related (glycolysis, glycogenolysis, gluconeogenesis, ketogenesis, etc.).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Lipogenesis: making fats, occurs in </a:t>
            </a:r>
            <a:r>
              <a:rPr b="1" lang="en">
                <a:solidFill>
                  <a:schemeClr val="dk1"/>
                </a:solidFill>
              </a:rPr>
              <a:t>liver cells </a:t>
            </a:r>
            <a:r>
              <a:rPr lang="en">
                <a:solidFill>
                  <a:schemeClr val="dk1"/>
                </a:solidFill>
              </a:rPr>
              <a:t>and </a:t>
            </a:r>
            <a:r>
              <a:rPr b="1" lang="en">
                <a:solidFill>
                  <a:schemeClr val="dk1"/>
                </a:solidFill>
              </a:rPr>
              <a:t>fat cells (adipocytes)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Lipid storage: occurs in </a:t>
            </a:r>
            <a:r>
              <a:rPr b="1" lang="en">
                <a:solidFill>
                  <a:schemeClr val="dk1"/>
                </a:solidFill>
              </a:rPr>
              <a:t>adipocytes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Lipolysis: breaking down fats, occurs in </a:t>
            </a:r>
            <a:r>
              <a:rPr b="1" lang="en">
                <a:solidFill>
                  <a:schemeClr val="dk1"/>
                </a:solidFill>
              </a:rPr>
              <a:t>adipocytes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650" y="73125"/>
            <a:ext cx="321152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3465325" y="73125"/>
            <a:ext cx="570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(Jack Westin)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279475" y="2610400"/>
            <a:ext cx="3092100" cy="22497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/>
        </p:nvSpPr>
        <p:spPr>
          <a:xfrm>
            <a:off x="487600" y="251725"/>
            <a:ext cx="570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Main Biochem Reaction Types You Should Know for the MCAT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675875" y="841750"/>
            <a:ext cx="63624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Hydration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Ligation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Isomerization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Oxidation-reduction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Dehydration: A-</a:t>
            </a:r>
            <a:r>
              <a:rPr lang="en">
                <a:solidFill>
                  <a:srgbClr val="FF0000"/>
                </a:solidFill>
              </a:rPr>
              <a:t>OH</a:t>
            </a:r>
            <a:r>
              <a:rPr lang="en">
                <a:solidFill>
                  <a:schemeClr val="dk1"/>
                </a:solidFill>
              </a:rPr>
              <a:t> + B-</a:t>
            </a:r>
            <a:r>
              <a:rPr lang="en">
                <a:solidFill>
                  <a:srgbClr val="FF0000"/>
                </a:solidFill>
              </a:rPr>
              <a:t>H</a:t>
            </a:r>
            <a:r>
              <a:rPr lang="en">
                <a:solidFill>
                  <a:schemeClr val="dk1"/>
                </a:solidFill>
              </a:rPr>
              <a:t> → AB + </a:t>
            </a:r>
            <a:r>
              <a:rPr lang="en">
                <a:solidFill>
                  <a:srgbClr val="FF0000"/>
                </a:solidFill>
              </a:rPr>
              <a:t>H2O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Saponification: Triglyceride + Base → Glycerol + Fatty Acid Salts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Esterification: Carboxylic Acid + Alcohol → Ester + Water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4675" y="905450"/>
            <a:ext cx="1543050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6325" y="1501875"/>
            <a:ext cx="1304925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74325" y="1977900"/>
            <a:ext cx="790575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40075" y="2395538"/>
            <a:ext cx="1504950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/>
        </p:nvSpPr>
        <p:spPr>
          <a:xfrm>
            <a:off x="272850" y="257600"/>
            <a:ext cx="7531200" cy="45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Metabolism Reactions Come in Pairs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There is always a counterpart for every metabolism reaction. You should know the purpose of every reaction here, as well as the part of the body that they occur in: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reactions shaded in grey take place in all cells of your body!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aphicFrame>
        <p:nvGraphicFramePr>
          <p:cNvPr id="105" name="Google Shape;105;p19"/>
          <p:cNvGraphicFramePr/>
          <p:nvPr/>
        </p:nvGraphicFramePr>
        <p:xfrm>
          <a:off x="952500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{532617EA-353E-4171-A6DB-DDFD16CB1AFF}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Glycolysis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Gluconeogenesis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Glycogenolysis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Glycogenesis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Lipolysis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Lipogenesis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Ketolysis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Ketogenesis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Proteolysis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Protein synthesis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Nucleotide degradation (purine &amp; pyrimidine catabolism)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Nucleotide synthesis (purine &amp; pyrimidine anabolism)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