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c99d24f2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2c99d24f2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2c99d24f2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2c99d24f2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2c99d24f2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2c99d24f2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2c99d24f2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c99d24f2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c99d24f2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c99d24f2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c99d24f2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c99d24f2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c99d24f2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2c99d24f2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c99d24f2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c99d24f2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c99d24f2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2c99d24f2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47182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GnRH and Kisspeptins Passage Walkthrough</a:t>
            </a:r>
            <a:endParaRPr/>
          </a:p>
        </p:txBody>
      </p:sp>
      <p:sp>
        <p:nvSpPr>
          <p:cNvPr id="55" name="Google Shape;55;p13"/>
          <p:cNvSpPr txBox="1"/>
          <p:nvPr>
            <p:ph idx="1" type="subTitle"/>
          </p:nvPr>
        </p:nvSpPr>
        <p:spPr>
          <a:xfrm>
            <a:off x="311700" y="3665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Siddharth Venigalla</a:t>
            </a:r>
            <a:endParaRPr/>
          </a:p>
        </p:txBody>
      </p:sp>
      <p:pic>
        <p:nvPicPr>
          <p:cNvPr id="56" name="Google Shape;56;p13"/>
          <p:cNvPicPr preferRelativeResize="0"/>
          <p:nvPr/>
        </p:nvPicPr>
        <p:blipFill>
          <a:blip r:embed="rId3">
            <a:alphaModFix/>
          </a:blip>
          <a:stretch>
            <a:fillRect/>
          </a:stretch>
        </p:blipFill>
        <p:spPr>
          <a:xfrm>
            <a:off x="2552700" y="106973"/>
            <a:ext cx="3523492" cy="2052600"/>
          </a:xfrm>
          <a:prstGeom prst="rect">
            <a:avLst/>
          </a:prstGeom>
          <a:noFill/>
          <a:ln>
            <a:noFill/>
          </a:ln>
        </p:spPr>
      </p:pic>
      <p:sp>
        <p:nvSpPr>
          <p:cNvPr id="57" name="Google Shape;57;p13"/>
          <p:cNvSpPr txBox="1"/>
          <p:nvPr/>
        </p:nvSpPr>
        <p:spPr>
          <a:xfrm>
            <a:off x="2372350" y="4321600"/>
            <a:ext cx="522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*Disclaimer* - I do not own the rights to any of these images, all images are cited</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Icebreaker</a:t>
            </a:r>
            <a:endParaRPr/>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is your favorite holiday?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52400" y="152400"/>
            <a:ext cx="5443398" cy="3946477"/>
          </a:xfrm>
          <a:prstGeom prst="rect">
            <a:avLst/>
          </a:prstGeom>
          <a:noFill/>
          <a:ln>
            <a:noFill/>
          </a:ln>
        </p:spPr>
      </p:pic>
      <p:sp>
        <p:nvSpPr>
          <p:cNvPr id="69" name="Google Shape;69;p15"/>
          <p:cNvSpPr txBox="1"/>
          <p:nvPr/>
        </p:nvSpPr>
        <p:spPr>
          <a:xfrm>
            <a:off x="5111950" y="420725"/>
            <a:ext cx="3713100" cy="4279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The pathway by which sex hormones like testosterone, estradiol (estrogen) and progesterone are released is called the </a:t>
            </a:r>
            <a:r>
              <a:rPr b="1" lang="en" u="sng"/>
              <a:t>Hypothalamic-Pituitary-Gonadal Axis</a:t>
            </a:r>
            <a:endParaRPr b="1" u="sng"/>
          </a:p>
          <a:p>
            <a:pPr indent="-317500" lvl="0" marL="457200" rtl="0" algn="l">
              <a:spcBef>
                <a:spcPts val="0"/>
              </a:spcBef>
              <a:spcAft>
                <a:spcPts val="0"/>
              </a:spcAft>
              <a:buSzPts val="1400"/>
              <a:buChar char="-"/>
            </a:pPr>
            <a:r>
              <a:rPr lang="en"/>
              <a:t>Hypothalamic neurons release hormones e.g GnRH (Gonadotropin releasing hormone) which travel to and act  on the anterior pituitary gland which causes it to release hormones e.g LSH and FH (also called gonadotropins) which travel to and act on the sex organs to release sex hormones</a:t>
            </a:r>
            <a:endParaRPr/>
          </a:p>
          <a:p>
            <a:pPr indent="-317500" lvl="0" marL="457200" rtl="0" algn="l">
              <a:spcBef>
                <a:spcPts val="0"/>
              </a:spcBef>
              <a:spcAft>
                <a:spcPts val="0"/>
              </a:spcAft>
              <a:buSzPts val="1400"/>
              <a:buChar char="-"/>
            </a:pPr>
            <a:r>
              <a:rPr lang="en"/>
              <a:t>LH and FSH act on the testes for males and ovaries for females and cause testosterone or estrogen release respectively</a:t>
            </a:r>
            <a:endParaRPr/>
          </a:p>
        </p:txBody>
      </p:sp>
      <p:sp>
        <p:nvSpPr>
          <p:cNvPr id="70" name="Google Shape;70;p15"/>
          <p:cNvSpPr txBox="1"/>
          <p:nvPr/>
        </p:nvSpPr>
        <p:spPr>
          <a:xfrm>
            <a:off x="2818925" y="4175800"/>
            <a:ext cx="180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(Wikipedia)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52400" y="152400"/>
            <a:ext cx="6965611" cy="2419350"/>
          </a:xfrm>
          <a:prstGeom prst="rect">
            <a:avLst/>
          </a:prstGeom>
          <a:noFill/>
          <a:ln>
            <a:noFill/>
          </a:ln>
        </p:spPr>
      </p:pic>
      <p:sp>
        <p:nvSpPr>
          <p:cNvPr id="76" name="Google Shape;76;p16"/>
          <p:cNvSpPr txBox="1"/>
          <p:nvPr/>
        </p:nvSpPr>
        <p:spPr>
          <a:xfrm>
            <a:off x="315550" y="2787375"/>
            <a:ext cx="74892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Let’s say we give you a compound Kisspeptin and it can modulate (aka change) the Hypothalamic-Pituitary-Gonadal pathway. How does Kisspeptin affect GnRH levels and LH levels?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We know for a fact that Kisspeptin increases the GnRH levels… BUT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We don’t know the LH level rise is just because of the GnRH rise OR… is it because the Kisspeptin is directly acting to increase LH release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WE NEED MORE INFO!</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52400" y="152400"/>
            <a:ext cx="6391351" cy="2592900"/>
          </a:xfrm>
          <a:prstGeom prst="rect">
            <a:avLst/>
          </a:prstGeom>
          <a:noFill/>
          <a:ln>
            <a:noFill/>
          </a:ln>
        </p:spPr>
      </p:pic>
      <p:sp>
        <p:nvSpPr>
          <p:cNvPr id="82" name="Google Shape;82;p17"/>
          <p:cNvSpPr txBox="1"/>
          <p:nvPr/>
        </p:nvSpPr>
        <p:spPr>
          <a:xfrm>
            <a:off x="6679175" y="241950"/>
            <a:ext cx="172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(Jack Westin)</a:t>
            </a:r>
            <a:endParaRPr>
              <a:solidFill>
                <a:schemeClr val="dk1"/>
              </a:solidFill>
            </a:endParaRPr>
          </a:p>
        </p:txBody>
      </p:sp>
      <p:sp>
        <p:nvSpPr>
          <p:cNvPr id="83" name="Google Shape;83;p17"/>
          <p:cNvSpPr txBox="1"/>
          <p:nvPr/>
        </p:nvSpPr>
        <p:spPr>
          <a:xfrm>
            <a:off x="210375" y="2893100"/>
            <a:ext cx="83517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Let’s figure out if Kisspeptin is directly increasing LH levels or is indirectly increasing it by increasing GnRH levels which in turn increases LH levels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Let’s take away the mice’s ability to release GnRH by themselves. Now, Kisspeptin can’t alter GnRH release. If we take away this ability, will LH level still rise? Let’s use “GnRH alone” as a baseline to compare normal LH levels. Here, we add GnRH to these GnRH deficient mice to establish a normal level of LH. When we add Kisspeptin + GnRH, we don’t get any difference in LH levels. What does this mean??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It means that Kisspeptin was never able to go and directly impact LH levels, it was only able to indirectly increase them by increasing GnRH levels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52400" y="152400"/>
            <a:ext cx="6391351" cy="2592900"/>
          </a:xfrm>
          <a:prstGeom prst="rect">
            <a:avLst/>
          </a:prstGeom>
          <a:noFill/>
          <a:ln>
            <a:noFill/>
          </a:ln>
        </p:spPr>
      </p:pic>
      <p:sp>
        <p:nvSpPr>
          <p:cNvPr id="89" name="Google Shape;89;p18"/>
          <p:cNvSpPr txBox="1"/>
          <p:nvPr/>
        </p:nvSpPr>
        <p:spPr>
          <a:xfrm>
            <a:off x="262950" y="2913600"/>
            <a:ext cx="75312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What about NPY?? Is it simply </a:t>
            </a:r>
            <a:r>
              <a:rPr lang="en">
                <a:solidFill>
                  <a:schemeClr val="dk1"/>
                </a:solidFill>
              </a:rPr>
              <a:t>increasing</a:t>
            </a:r>
            <a:r>
              <a:rPr lang="en">
                <a:solidFill>
                  <a:schemeClr val="dk1"/>
                </a:solidFill>
              </a:rPr>
              <a:t> GnRH levels to cause an indirect increase in LH or is it directly </a:t>
            </a:r>
            <a:r>
              <a:rPr lang="en">
                <a:solidFill>
                  <a:schemeClr val="dk1"/>
                </a:solidFill>
              </a:rPr>
              <a:t>acting</a:t>
            </a:r>
            <a:r>
              <a:rPr lang="en">
                <a:solidFill>
                  <a:schemeClr val="dk1"/>
                </a:solidFill>
              </a:rPr>
              <a:t> to increase LH?</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Remember it is impossible for the release of these GnRH-deficient mice to be altered. However, when we add NPY + GnRH, the levels of LH rise compared to GnRH alone. We know NPY can’t be increasing GnRH levels to cause this LH increase (mice are mutated). Therefore, NPY must be acting directly to increase LH release.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152400" y="152400"/>
            <a:ext cx="5248275" cy="2743200"/>
          </a:xfrm>
          <a:prstGeom prst="rect">
            <a:avLst/>
          </a:prstGeom>
          <a:noFill/>
          <a:ln>
            <a:noFill/>
          </a:ln>
        </p:spPr>
      </p:pic>
      <p:sp>
        <p:nvSpPr>
          <p:cNvPr id="95" name="Google Shape;95;p19"/>
          <p:cNvSpPr txBox="1"/>
          <p:nvPr/>
        </p:nvSpPr>
        <p:spPr>
          <a:xfrm>
            <a:off x="2976700" y="3039825"/>
            <a:ext cx="13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(Socratic)</a:t>
            </a:r>
            <a:endParaRPr>
              <a:solidFill>
                <a:schemeClr val="dk1"/>
              </a:solidFill>
            </a:endParaRPr>
          </a:p>
        </p:txBody>
      </p:sp>
      <p:sp>
        <p:nvSpPr>
          <p:cNvPr id="96" name="Google Shape;96;p19"/>
          <p:cNvSpPr txBox="1"/>
          <p:nvPr/>
        </p:nvSpPr>
        <p:spPr>
          <a:xfrm>
            <a:off x="5637875" y="389175"/>
            <a:ext cx="3271200" cy="4063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When DNA is transcribed into pre-mRNA, there are exons (coding regions) and introns (non-coding regions)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introns are spliced out and the exons remain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However, just because nucleotides make it to the final mRNA does not mean that they are going to be translated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final mRNA copy is going to have 5’ UTR (untranslated region) and 3’ UTR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This genetic code in these regions will never be translated despite technically being an exon and making it to the final mRNA copy</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152400" y="152400"/>
            <a:ext cx="5302684" cy="4838699"/>
          </a:xfrm>
          <a:prstGeom prst="rect">
            <a:avLst/>
          </a:prstGeom>
          <a:noFill/>
          <a:ln>
            <a:noFill/>
          </a:ln>
        </p:spPr>
      </p:pic>
      <p:sp>
        <p:nvSpPr>
          <p:cNvPr id="102" name="Google Shape;102;p20"/>
          <p:cNvSpPr txBox="1"/>
          <p:nvPr/>
        </p:nvSpPr>
        <p:spPr>
          <a:xfrm>
            <a:off x="5658900" y="284000"/>
            <a:ext cx="3281700" cy="4710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The </a:t>
            </a:r>
            <a:r>
              <a:rPr lang="en">
                <a:solidFill>
                  <a:schemeClr val="dk1"/>
                </a:solidFill>
              </a:rPr>
              <a:t>menstrual</a:t>
            </a:r>
            <a:r>
              <a:rPr lang="en">
                <a:solidFill>
                  <a:schemeClr val="dk1"/>
                </a:solidFill>
              </a:rPr>
              <a:t> cycle is something that you need to know for the MCAT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For simplicity purposes, we divide it into two halves, pre-ovulation (follicular) and post-ovulation (luteal)</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first half of the </a:t>
            </a:r>
            <a:r>
              <a:rPr lang="en">
                <a:solidFill>
                  <a:schemeClr val="dk1"/>
                </a:solidFill>
              </a:rPr>
              <a:t>menstrual</a:t>
            </a:r>
            <a:r>
              <a:rPr lang="en">
                <a:solidFill>
                  <a:schemeClr val="dk1"/>
                </a:solidFill>
              </a:rPr>
              <a:t> cycle is pre-ovulation and is where the egg-containing follicle matures with estrogen and LH </a:t>
            </a:r>
            <a:r>
              <a:rPr lang="en">
                <a:solidFill>
                  <a:schemeClr val="dk1"/>
                </a:solidFill>
              </a:rPr>
              <a:t>levels</a:t>
            </a:r>
            <a:r>
              <a:rPr lang="en">
                <a:solidFill>
                  <a:schemeClr val="dk1"/>
                </a:solidFill>
              </a:rPr>
              <a:t> rising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LH levels and estrogen levels then peak which causes ovulation and the egg to burst from the follicle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 now ruptured follicle forms the corpus luteum and releases progesterone which thickens the uterine lining in preparation for the </a:t>
            </a:r>
            <a:r>
              <a:rPr lang="en">
                <a:solidFill>
                  <a:schemeClr val="dk1"/>
                </a:solidFill>
              </a:rPr>
              <a:t>implantation</a:t>
            </a:r>
            <a:r>
              <a:rPr lang="en">
                <a:solidFill>
                  <a:schemeClr val="dk1"/>
                </a:solidFill>
              </a:rPr>
              <a:t> of blastocyst</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6"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152400" y="152400"/>
            <a:ext cx="5750275" cy="3234524"/>
          </a:xfrm>
          <a:prstGeom prst="rect">
            <a:avLst/>
          </a:prstGeom>
          <a:noFill/>
          <a:ln>
            <a:noFill/>
          </a:ln>
        </p:spPr>
      </p:pic>
      <p:sp>
        <p:nvSpPr>
          <p:cNvPr id="108" name="Google Shape;108;p21"/>
          <p:cNvSpPr txBox="1"/>
          <p:nvPr/>
        </p:nvSpPr>
        <p:spPr>
          <a:xfrm>
            <a:off x="6058600" y="494375"/>
            <a:ext cx="29241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Hydrolase enzymes break down bonds between amino acids by adding water to tear apart proteins</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