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59e98d9f5b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59e98d9f5b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59e98d9f5b_0_2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159e98d9f5b_0_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59e98d9f5b_0_2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59e98d9f5b_0_2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59e98d9f5b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59e98d9f5b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59e98d9f5b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59e98d9f5b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59e98d9f5b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59e98d9f5b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59e98d9f5b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59e98d9f5b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59e98d9f5b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59e98d9f5b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59e98d9f5b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59e98d9f5b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59e98d9f5b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59e98d9f5b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lt2"/>
                </a:solidFill>
              </a:defRPr>
            </a:lvl1pPr>
            <a:lvl2pPr lvl="1" rtl="0" algn="r">
              <a:buNone/>
              <a:defRPr sz="1000">
                <a:solidFill>
                  <a:schemeClr val="lt2"/>
                </a:solidFill>
              </a:defRPr>
            </a:lvl2pPr>
            <a:lvl3pPr lvl="2" rtl="0" algn="r">
              <a:buNone/>
              <a:defRPr sz="1000">
                <a:solidFill>
                  <a:schemeClr val="lt2"/>
                </a:solidFill>
              </a:defRPr>
            </a:lvl3pPr>
            <a:lvl4pPr lvl="3" rtl="0" algn="r">
              <a:buNone/>
              <a:defRPr sz="1000">
                <a:solidFill>
                  <a:schemeClr val="lt2"/>
                </a:solidFill>
              </a:defRPr>
            </a:lvl4pPr>
            <a:lvl5pPr lvl="4" rtl="0" algn="r">
              <a:buNone/>
              <a:defRPr sz="1000">
                <a:solidFill>
                  <a:schemeClr val="lt2"/>
                </a:solidFill>
              </a:defRPr>
            </a:lvl5pPr>
            <a:lvl6pPr lvl="5" rtl="0" algn="r">
              <a:buNone/>
              <a:defRPr sz="1000">
                <a:solidFill>
                  <a:schemeClr val="lt2"/>
                </a:solidFill>
              </a:defRPr>
            </a:lvl6pPr>
            <a:lvl7pPr lvl="6" rtl="0" algn="r">
              <a:buNone/>
              <a:defRPr sz="1000">
                <a:solidFill>
                  <a:schemeClr val="lt2"/>
                </a:solidFill>
              </a:defRPr>
            </a:lvl7pPr>
            <a:lvl8pPr lvl="7" rtl="0" algn="r">
              <a:buNone/>
              <a:defRPr sz="1000">
                <a:solidFill>
                  <a:schemeClr val="lt2"/>
                </a:solidFill>
              </a:defRPr>
            </a:lvl8pPr>
            <a:lvl9pPr lvl="8" rtl="0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/>
          <p:nvPr>
            <p:ph type="ctrTitle"/>
          </p:nvPr>
        </p:nvSpPr>
        <p:spPr>
          <a:xfrm>
            <a:off x="311708" y="154545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Toxic Therapeutics</a:t>
            </a:r>
            <a:r>
              <a:rPr lang="en"/>
              <a:t> Biochem Passage Walkthrough </a:t>
            </a:r>
            <a:endParaRPr/>
          </a:p>
        </p:txBody>
      </p:sp>
      <p:sp>
        <p:nvSpPr>
          <p:cNvPr id="100" name="Google Shape;100;p25"/>
          <p:cNvSpPr txBox="1"/>
          <p:nvPr>
            <p:ph idx="1" type="subTitle"/>
          </p:nvPr>
        </p:nvSpPr>
        <p:spPr>
          <a:xfrm>
            <a:off x="311700" y="38158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Siddharth Venigalla</a:t>
            </a:r>
            <a:endParaRPr/>
          </a:p>
        </p:txBody>
      </p:sp>
      <p:pic>
        <p:nvPicPr>
          <p:cNvPr id="101" name="Google Shape;10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2700" y="106973"/>
            <a:ext cx="3523492" cy="20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5"/>
          <p:cNvSpPr txBox="1"/>
          <p:nvPr/>
        </p:nvSpPr>
        <p:spPr>
          <a:xfrm>
            <a:off x="2372350" y="4458350"/>
            <a:ext cx="5225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*Disclaimer* - I do not own the rights to any of these images, all images are cited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24950"/>
            <a:ext cx="5297875" cy="394692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4"/>
          <p:cNvSpPr txBox="1"/>
          <p:nvPr/>
        </p:nvSpPr>
        <p:spPr>
          <a:xfrm>
            <a:off x="5460500" y="-59325"/>
            <a:ext cx="3548100" cy="55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Coenzyme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Non-protein organic groups that bind to enzyme and aid its function</a:t>
            </a:r>
            <a:endParaRPr>
              <a:solidFill>
                <a:schemeClr val="dk1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">
                <a:solidFill>
                  <a:schemeClr val="dk1"/>
                </a:solidFill>
              </a:rPr>
              <a:t>Cosubstrate</a:t>
            </a:r>
            <a:endParaRPr>
              <a:solidFill>
                <a:schemeClr val="dk1"/>
              </a:solidFill>
            </a:endParaRPr>
          </a:p>
          <a:p>
            <a:pPr indent="-317500" lvl="3" marL="1828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Binds and dissociates from enzyme</a:t>
            </a:r>
            <a:endParaRPr>
              <a:solidFill>
                <a:schemeClr val="dk1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">
                <a:solidFill>
                  <a:schemeClr val="dk1"/>
                </a:solidFill>
              </a:rPr>
              <a:t>Prosthetic group</a:t>
            </a:r>
            <a:endParaRPr>
              <a:solidFill>
                <a:schemeClr val="dk1"/>
              </a:solidFill>
            </a:endParaRPr>
          </a:p>
          <a:p>
            <a:pPr indent="-317500" lvl="3" marL="1828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Must be bound to enzyme at all times for enzyme to work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Cofactor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Inorganic species that aids enzyme function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Usually metal ions</a:t>
            </a:r>
            <a:endParaRPr>
              <a:solidFill>
                <a:schemeClr val="dk1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">
                <a:solidFill>
                  <a:schemeClr val="dk1"/>
                </a:solidFill>
              </a:rPr>
              <a:t>Magnesium (Mg)</a:t>
            </a:r>
            <a:endParaRPr>
              <a:solidFill>
                <a:schemeClr val="dk1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">
                <a:solidFill>
                  <a:schemeClr val="dk1"/>
                </a:solidFill>
              </a:rPr>
              <a:t>Zinc (Zn)</a:t>
            </a:r>
            <a:endParaRPr>
              <a:solidFill>
                <a:schemeClr val="dk1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">
                <a:solidFill>
                  <a:schemeClr val="dk1"/>
                </a:solidFill>
              </a:rPr>
              <a:t>Iron (Fe)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Apoenzyme (lacks coenzymes/cofactors)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Holoenzyme (has cofactors/coenzymes)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90" name="Google Shape;190;p34"/>
          <p:cNvSpPr txBox="1"/>
          <p:nvPr/>
        </p:nvSpPr>
        <p:spPr>
          <a:xfrm>
            <a:off x="644225" y="4253875"/>
            <a:ext cx="1472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(Pearson Education)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Icebreaker</a:t>
            </a:r>
            <a:endParaRPr/>
          </a:p>
        </p:txBody>
      </p:sp>
      <p:sp>
        <p:nvSpPr>
          <p:cNvPr id="108" name="Google Shape;108;p2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are you from?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950" y="111500"/>
            <a:ext cx="5001825" cy="33345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7"/>
          <p:cNvSpPr txBox="1"/>
          <p:nvPr/>
        </p:nvSpPr>
        <p:spPr>
          <a:xfrm>
            <a:off x="3242100" y="3599425"/>
            <a:ext cx="981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(Science Notes)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15" name="Google Shape;11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1212" y="532350"/>
            <a:ext cx="3501725" cy="1778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" name="Google Shape;116;p27"/>
          <p:cNvCxnSpPr/>
          <p:nvPr/>
        </p:nvCxnSpPr>
        <p:spPr>
          <a:xfrm rot="10800000">
            <a:off x="7025275" y="1544075"/>
            <a:ext cx="879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7" name="Google Shape;117;p27"/>
          <p:cNvSpPr txBox="1"/>
          <p:nvPr/>
        </p:nvSpPr>
        <p:spPr>
          <a:xfrm>
            <a:off x="6902425" y="1650225"/>
            <a:ext cx="1053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Thymidylate</a:t>
            </a:r>
            <a:r>
              <a:rPr lang="en" sz="1100"/>
              <a:t> Synthase</a:t>
            </a:r>
            <a:endParaRPr sz="1100"/>
          </a:p>
        </p:txBody>
      </p:sp>
      <p:sp>
        <p:nvSpPr>
          <p:cNvPr id="118" name="Google Shape;118;p27"/>
          <p:cNvSpPr txBox="1"/>
          <p:nvPr/>
        </p:nvSpPr>
        <p:spPr>
          <a:xfrm>
            <a:off x="6974430" y="532350"/>
            <a:ext cx="981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5-FU inhibitor</a:t>
            </a:r>
            <a:endParaRPr sz="1200"/>
          </a:p>
        </p:txBody>
      </p:sp>
      <p:pic>
        <p:nvPicPr>
          <p:cNvPr id="119" name="Google Shape;119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74750" y="2648449"/>
            <a:ext cx="3236975" cy="170267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7"/>
          <p:cNvSpPr txBox="1"/>
          <p:nvPr/>
        </p:nvSpPr>
        <p:spPr>
          <a:xfrm>
            <a:off x="6053575" y="4509500"/>
            <a:ext cx="2740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We need all sorts of different nucleotides for DNA replication!!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1" name="Google Shape;121;p27"/>
          <p:cNvSpPr txBox="1"/>
          <p:nvPr/>
        </p:nvSpPr>
        <p:spPr>
          <a:xfrm>
            <a:off x="1789500" y="4437925"/>
            <a:ext cx="3671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How do we convert Uridine to Thymidine?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8"/>
          <p:cNvSpPr/>
          <p:nvPr/>
        </p:nvSpPr>
        <p:spPr>
          <a:xfrm>
            <a:off x="3287000" y="257150"/>
            <a:ext cx="2075700" cy="1206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8"/>
          <p:cNvSpPr txBox="1"/>
          <p:nvPr/>
        </p:nvSpPr>
        <p:spPr>
          <a:xfrm>
            <a:off x="3982250" y="709950"/>
            <a:ext cx="685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5-FU</a:t>
            </a:r>
            <a:endParaRPr/>
          </a:p>
        </p:txBody>
      </p:sp>
      <p:sp>
        <p:nvSpPr>
          <p:cNvPr id="128" name="Google Shape;128;p28"/>
          <p:cNvSpPr/>
          <p:nvPr/>
        </p:nvSpPr>
        <p:spPr>
          <a:xfrm>
            <a:off x="1820675" y="2237900"/>
            <a:ext cx="1389600" cy="1048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8"/>
          <p:cNvSpPr/>
          <p:nvPr/>
        </p:nvSpPr>
        <p:spPr>
          <a:xfrm>
            <a:off x="5327575" y="2238675"/>
            <a:ext cx="1452000" cy="1048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8"/>
          <p:cNvSpPr/>
          <p:nvPr/>
        </p:nvSpPr>
        <p:spPr>
          <a:xfrm rot="-8762934">
            <a:off x="2879660" y="1464854"/>
            <a:ext cx="255692" cy="82457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8"/>
          <p:cNvSpPr/>
          <p:nvPr/>
        </p:nvSpPr>
        <p:spPr>
          <a:xfrm rot="7891806">
            <a:off x="5580216" y="1337021"/>
            <a:ext cx="220810" cy="938723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8"/>
          <p:cNvSpPr txBox="1"/>
          <p:nvPr/>
        </p:nvSpPr>
        <p:spPr>
          <a:xfrm>
            <a:off x="1963325" y="2239400"/>
            <a:ext cx="11043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Binds to Cancerous Cells (Great!)</a:t>
            </a:r>
            <a:endParaRPr/>
          </a:p>
        </p:txBody>
      </p:sp>
      <p:sp>
        <p:nvSpPr>
          <p:cNvPr id="133" name="Google Shape;133;p28"/>
          <p:cNvSpPr txBox="1"/>
          <p:nvPr/>
        </p:nvSpPr>
        <p:spPr>
          <a:xfrm>
            <a:off x="2403025" y="2372350"/>
            <a:ext cx="1073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8"/>
          <p:cNvSpPr txBox="1"/>
          <p:nvPr/>
        </p:nvSpPr>
        <p:spPr>
          <a:xfrm>
            <a:off x="2382575" y="2290550"/>
            <a:ext cx="1104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8"/>
          <p:cNvSpPr txBox="1"/>
          <p:nvPr/>
        </p:nvSpPr>
        <p:spPr>
          <a:xfrm>
            <a:off x="5511625" y="2239425"/>
            <a:ext cx="1206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Binds to Normal Cells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(Oh No!)</a:t>
            </a:r>
            <a:endParaRPr/>
          </a:p>
        </p:txBody>
      </p:sp>
      <p:sp>
        <p:nvSpPr>
          <p:cNvPr id="136" name="Google Shape;136;p28"/>
          <p:cNvSpPr/>
          <p:nvPr/>
        </p:nvSpPr>
        <p:spPr>
          <a:xfrm rot="10797087">
            <a:off x="4091919" y="3070866"/>
            <a:ext cx="354000" cy="5661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8"/>
          <p:cNvSpPr/>
          <p:nvPr/>
        </p:nvSpPr>
        <p:spPr>
          <a:xfrm>
            <a:off x="3488900" y="3715675"/>
            <a:ext cx="1671900" cy="1048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8"/>
          <p:cNvSpPr txBox="1"/>
          <p:nvPr/>
        </p:nvSpPr>
        <p:spPr>
          <a:xfrm>
            <a:off x="3640150" y="3891050"/>
            <a:ext cx="1452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Toxic Therapeutic</a:t>
            </a:r>
            <a:endParaRPr/>
          </a:p>
        </p:txBody>
      </p:sp>
      <p:sp>
        <p:nvSpPr>
          <p:cNvPr id="139" name="Google Shape;139;p28"/>
          <p:cNvSpPr txBox="1"/>
          <p:nvPr/>
        </p:nvSpPr>
        <p:spPr>
          <a:xfrm>
            <a:off x="5849075" y="3435825"/>
            <a:ext cx="3108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Hmm…. what if we could create a drug that only binds to cancerous cells and dodges our healthy cells??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948875" cy="35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9"/>
          <p:cNvSpPr txBox="1"/>
          <p:nvPr/>
        </p:nvSpPr>
        <p:spPr>
          <a:xfrm>
            <a:off x="1615650" y="3844850"/>
            <a:ext cx="2535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Choudhary et. al (2020)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46" name="Google Shape;146;p29"/>
          <p:cNvSpPr txBox="1"/>
          <p:nvPr/>
        </p:nvSpPr>
        <p:spPr>
          <a:xfrm>
            <a:off x="5327550" y="409025"/>
            <a:ext cx="34053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5-Fluorocytosine (5-FC) is an analogue which is used instead of 5-FU. 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5-FC is bound to a carrier protein and this complex </a:t>
            </a:r>
            <a:r>
              <a:rPr b="1" lang="en" u="sng">
                <a:solidFill>
                  <a:schemeClr val="dk1"/>
                </a:solidFill>
              </a:rPr>
              <a:t>together</a:t>
            </a:r>
            <a:r>
              <a:rPr lang="en">
                <a:solidFill>
                  <a:schemeClr val="dk1"/>
                </a:solidFill>
              </a:rPr>
              <a:t> is known as a </a:t>
            </a:r>
            <a:r>
              <a:rPr b="1" lang="en" u="sng">
                <a:solidFill>
                  <a:schemeClr val="dk1"/>
                </a:solidFill>
              </a:rPr>
              <a:t>prodrug</a:t>
            </a:r>
            <a:endParaRPr b="1" u="sng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Prodrug goes to target </a:t>
            </a:r>
            <a:r>
              <a:rPr lang="en">
                <a:solidFill>
                  <a:schemeClr val="dk1"/>
                </a:solidFill>
              </a:rPr>
              <a:t>membrane</a:t>
            </a:r>
            <a:r>
              <a:rPr lang="en">
                <a:solidFill>
                  <a:schemeClr val="dk1"/>
                </a:solidFill>
              </a:rPr>
              <a:t> where it is then converted to the active form of the drug by CD-AV component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0"/>
          <p:cNvSpPr/>
          <p:nvPr/>
        </p:nvSpPr>
        <p:spPr>
          <a:xfrm>
            <a:off x="858975" y="797600"/>
            <a:ext cx="1032900" cy="12783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5-FC</a:t>
            </a:r>
            <a:endParaRPr/>
          </a:p>
        </p:txBody>
      </p:sp>
      <p:sp>
        <p:nvSpPr>
          <p:cNvPr id="152" name="Google Shape;152;p30"/>
          <p:cNvSpPr/>
          <p:nvPr/>
        </p:nvSpPr>
        <p:spPr>
          <a:xfrm>
            <a:off x="2908250" y="869175"/>
            <a:ext cx="1533900" cy="12783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Cytosine Deaminase (CD)</a:t>
            </a:r>
            <a:endParaRPr/>
          </a:p>
        </p:txBody>
      </p:sp>
      <p:cxnSp>
        <p:nvCxnSpPr>
          <p:cNvPr id="153" name="Google Shape;153;p30"/>
          <p:cNvCxnSpPr/>
          <p:nvPr/>
        </p:nvCxnSpPr>
        <p:spPr>
          <a:xfrm>
            <a:off x="2008713" y="1631025"/>
            <a:ext cx="782700" cy="5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4" name="Google Shape;154;p30"/>
          <p:cNvSpPr txBox="1"/>
          <p:nvPr/>
        </p:nvSpPr>
        <p:spPr>
          <a:xfrm>
            <a:off x="2065100" y="1015425"/>
            <a:ext cx="787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Binds to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55" name="Google Shape;155;p30"/>
          <p:cNvSpPr/>
          <p:nvPr/>
        </p:nvSpPr>
        <p:spPr>
          <a:xfrm>
            <a:off x="5184425" y="695350"/>
            <a:ext cx="1278300" cy="14520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Annexin V Protein (AV)</a:t>
            </a:r>
            <a:endParaRPr/>
          </a:p>
        </p:txBody>
      </p:sp>
      <p:sp>
        <p:nvSpPr>
          <p:cNvPr id="156" name="Google Shape;156;p30"/>
          <p:cNvSpPr txBox="1"/>
          <p:nvPr/>
        </p:nvSpPr>
        <p:spPr>
          <a:xfrm>
            <a:off x="2908250" y="253575"/>
            <a:ext cx="1533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Converts 5-FC to 5-FU</a:t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157" name="Google Shape;157;p30"/>
          <p:cNvCxnSpPr/>
          <p:nvPr/>
        </p:nvCxnSpPr>
        <p:spPr>
          <a:xfrm>
            <a:off x="4442150" y="1508325"/>
            <a:ext cx="813900" cy="15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58" name="Google Shape;15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8900" y="2929650"/>
            <a:ext cx="2964925" cy="16677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9" name="Google Shape;159;p30"/>
          <p:cNvCxnSpPr>
            <a:stCxn id="155" idx="4"/>
          </p:cNvCxnSpPr>
          <p:nvPr/>
        </p:nvCxnSpPr>
        <p:spPr>
          <a:xfrm flipH="1">
            <a:off x="5583275" y="2147350"/>
            <a:ext cx="240300" cy="685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0" name="Google Shape;160;p30"/>
          <p:cNvSpPr txBox="1"/>
          <p:nvPr/>
        </p:nvSpPr>
        <p:spPr>
          <a:xfrm>
            <a:off x="6309250" y="1932650"/>
            <a:ext cx="25665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Responsible for binding </a:t>
            </a:r>
            <a:r>
              <a:rPr lang="en">
                <a:solidFill>
                  <a:schemeClr val="dk1"/>
                </a:solidFill>
              </a:rPr>
              <a:t>phosphatidylserine (one of the phospholipids in the cell membrane)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61" name="Google Shape;161;p30"/>
          <p:cNvSpPr txBox="1"/>
          <p:nvPr/>
        </p:nvSpPr>
        <p:spPr>
          <a:xfrm>
            <a:off x="552175" y="3077925"/>
            <a:ext cx="24951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If you don’t add any CD-AV Complex with 5-FC to convert it to the active 5-FU can have it any effect on cancer cells?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075" y="470488"/>
            <a:ext cx="4876800" cy="250507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31"/>
          <p:cNvSpPr txBox="1"/>
          <p:nvPr/>
        </p:nvSpPr>
        <p:spPr>
          <a:xfrm>
            <a:off x="2975675" y="3108600"/>
            <a:ext cx="1932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(Molecular Devices)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68" name="Google Shape;168;p31"/>
          <p:cNvSpPr txBox="1"/>
          <p:nvPr/>
        </p:nvSpPr>
        <p:spPr>
          <a:xfrm>
            <a:off x="5644550" y="736250"/>
            <a:ext cx="31596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Uses anti-antibodies (antibodies are “anti” to the antigen they bind) to detect proteins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We can detect whether cells are viable or not by seeing if a band shows up on the immunoblot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If a band shows up, then it means the cells were not killed by our drug complex and are still viable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69" name="Google Shape;169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9400" y="3508800"/>
            <a:ext cx="2103150" cy="143257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1"/>
          <p:cNvSpPr txBox="1"/>
          <p:nvPr/>
        </p:nvSpPr>
        <p:spPr>
          <a:xfrm>
            <a:off x="2832500" y="4632225"/>
            <a:ext cx="151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(Wikipedia)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JoVE Science Education &gt; Protein Function" id="175" name="Google Shape;17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382701" cy="302777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2"/>
          <p:cNvSpPr txBox="1"/>
          <p:nvPr/>
        </p:nvSpPr>
        <p:spPr>
          <a:xfrm>
            <a:off x="2300775" y="3241525"/>
            <a:ext cx="1216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(</a:t>
            </a:r>
            <a:r>
              <a:rPr lang="en">
                <a:solidFill>
                  <a:schemeClr val="dk1"/>
                </a:solidFill>
              </a:rPr>
              <a:t>Jove)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77" name="Google Shape;177;p32"/>
          <p:cNvSpPr txBox="1"/>
          <p:nvPr/>
        </p:nvSpPr>
        <p:spPr>
          <a:xfrm>
            <a:off x="5910425" y="623775"/>
            <a:ext cx="30369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Dissociation Constant (Kd) tells you how often a ligand dissociates from the protein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Less dissociation aka </a:t>
            </a:r>
            <a:r>
              <a:rPr lang="en">
                <a:solidFill>
                  <a:schemeClr val="dk1"/>
                </a:solidFill>
              </a:rPr>
              <a:t>lower Kd means stronger affinity or binding between protein and ligand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We want the strongest binding possible between our prodrug complex and the cancer cell membranes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467475" cy="434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3"/>
          <p:cNvSpPr txBox="1"/>
          <p:nvPr/>
        </p:nvSpPr>
        <p:spPr>
          <a:xfrm>
            <a:off x="4315225" y="4632225"/>
            <a:ext cx="223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(Jack Westin)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