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a5ac8b8af8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a5ac8b8af8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a5ac8b8af8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a5ac8b8af8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a5ac8b8af8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a5ac8b8af8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a5ac8b8af8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a5ac8b8af8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a5ac8b8af8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a5ac8b8af8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a5ac8b8af8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a5ac8b8af8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a5ac8b8af8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a5ac8b8af8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lt2"/>
                </a:solidFill>
              </a:defRPr>
            </a:lvl1pPr>
            <a:lvl2pPr lvl="1" rtl="0" algn="r">
              <a:buNone/>
              <a:defRPr sz="1000">
                <a:solidFill>
                  <a:schemeClr val="lt2"/>
                </a:solidFill>
              </a:defRPr>
            </a:lvl2pPr>
            <a:lvl3pPr lvl="2" rtl="0" algn="r">
              <a:buNone/>
              <a:defRPr sz="1000">
                <a:solidFill>
                  <a:schemeClr val="lt2"/>
                </a:solidFill>
              </a:defRPr>
            </a:lvl3pPr>
            <a:lvl4pPr lvl="3" rtl="0" algn="r">
              <a:buNone/>
              <a:defRPr sz="1000">
                <a:solidFill>
                  <a:schemeClr val="lt2"/>
                </a:solidFill>
              </a:defRPr>
            </a:lvl4pPr>
            <a:lvl5pPr lvl="4" rtl="0" algn="r">
              <a:buNone/>
              <a:defRPr sz="1000">
                <a:solidFill>
                  <a:schemeClr val="lt2"/>
                </a:solidFill>
              </a:defRPr>
            </a:lvl5pPr>
            <a:lvl6pPr lvl="5" rtl="0" algn="r">
              <a:buNone/>
              <a:defRPr sz="1000">
                <a:solidFill>
                  <a:schemeClr val="lt2"/>
                </a:solidFill>
              </a:defRPr>
            </a:lvl6pPr>
            <a:lvl7pPr lvl="6" rtl="0" algn="r">
              <a:buNone/>
              <a:defRPr sz="1000">
                <a:solidFill>
                  <a:schemeClr val="lt2"/>
                </a:solidFill>
              </a:defRPr>
            </a:lvl7pPr>
            <a:lvl8pPr lvl="7" rtl="0" algn="r">
              <a:buNone/>
              <a:defRPr sz="1000">
                <a:solidFill>
                  <a:schemeClr val="lt2"/>
                </a:solidFill>
              </a:defRPr>
            </a:lvl8pPr>
            <a:lvl9pPr lvl="8" rtl="0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Ultrasound and the Eye</a:t>
            </a:r>
            <a:r>
              <a:rPr lang="en"/>
              <a:t> Passage Walkthrough </a:t>
            </a:r>
            <a:endParaRPr/>
          </a:p>
        </p:txBody>
      </p:sp>
      <p:sp>
        <p:nvSpPr>
          <p:cNvPr id="100" name="Google Shape;100;p25"/>
          <p:cNvSpPr txBox="1"/>
          <p:nvPr>
            <p:ph idx="1" type="subTitle"/>
          </p:nvPr>
        </p:nvSpPr>
        <p:spPr>
          <a:xfrm>
            <a:off x="311700" y="38158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Siddharth Venigalla</a:t>
            </a:r>
            <a:endParaRPr/>
          </a:p>
        </p:txBody>
      </p:sp>
      <p:pic>
        <p:nvPicPr>
          <p:cNvPr id="101" name="Google Shape;10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2700" y="106973"/>
            <a:ext cx="3523492" cy="2052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5"/>
          <p:cNvSpPr txBox="1"/>
          <p:nvPr/>
        </p:nvSpPr>
        <p:spPr>
          <a:xfrm>
            <a:off x="2372350" y="4458350"/>
            <a:ext cx="5225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*Disclaimer* - I do not own the rights to any of these images, all images are cited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550" y="0"/>
            <a:ext cx="4195475" cy="277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6"/>
          <p:cNvSpPr txBox="1"/>
          <p:nvPr/>
        </p:nvSpPr>
        <p:spPr>
          <a:xfrm>
            <a:off x="2741100" y="2806625"/>
            <a:ext cx="1545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(Physics Stack Exchange)</a:t>
            </a:r>
            <a:endParaRPr sz="1200">
              <a:solidFill>
                <a:schemeClr val="dk1"/>
              </a:solidFill>
            </a:endParaRPr>
          </a:p>
        </p:txBody>
      </p:sp>
      <p:pic>
        <p:nvPicPr>
          <p:cNvPr id="109" name="Google Shape;109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87863" y="0"/>
            <a:ext cx="4238275" cy="230707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6"/>
          <p:cNvSpPr txBox="1"/>
          <p:nvPr/>
        </p:nvSpPr>
        <p:spPr>
          <a:xfrm>
            <a:off x="6786550" y="2307075"/>
            <a:ext cx="2000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(The Physics Classroom)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11" name="Google Shape;111;p26"/>
          <p:cNvSpPr txBox="1"/>
          <p:nvPr/>
        </p:nvSpPr>
        <p:spPr>
          <a:xfrm>
            <a:off x="336775" y="3299650"/>
            <a:ext cx="37353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Frequency of a wave is how many waves pass through a certain point during a second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Short distance between peaks means </a:t>
            </a:r>
            <a:r>
              <a:rPr lang="en">
                <a:solidFill>
                  <a:schemeClr val="dk1"/>
                </a:solidFill>
              </a:rPr>
              <a:t>higher frequency!!!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Every wave has a set, characteristic frequency think x-rays vs color waves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2" name="Google Shape;112;p26"/>
          <p:cNvSpPr txBox="1"/>
          <p:nvPr/>
        </p:nvSpPr>
        <p:spPr>
          <a:xfrm>
            <a:off x="4572000" y="2490100"/>
            <a:ext cx="44700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In Doppler effect, the wave source is moving which alters the </a:t>
            </a:r>
            <a:r>
              <a:rPr lang="en">
                <a:solidFill>
                  <a:schemeClr val="dk1"/>
                </a:solidFill>
              </a:rPr>
              <a:t>perceived</a:t>
            </a:r>
            <a:r>
              <a:rPr lang="en">
                <a:solidFill>
                  <a:schemeClr val="dk1"/>
                </a:solidFill>
              </a:rPr>
              <a:t> frequency (observed frequency) such that is shifted from emitted frequency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If an object is moving towards you, each successive peak takes less time to get to you which increases the </a:t>
            </a:r>
            <a:r>
              <a:rPr lang="en">
                <a:solidFill>
                  <a:schemeClr val="dk1"/>
                </a:solidFill>
              </a:rPr>
              <a:t>perceived</a:t>
            </a:r>
            <a:r>
              <a:rPr lang="en">
                <a:solidFill>
                  <a:schemeClr val="dk1"/>
                </a:solidFill>
              </a:rPr>
              <a:t> frequency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If the object is moving away from you, each </a:t>
            </a:r>
            <a:r>
              <a:rPr lang="en">
                <a:solidFill>
                  <a:schemeClr val="dk1"/>
                </a:solidFill>
              </a:rPr>
              <a:t>successive</a:t>
            </a:r>
            <a:r>
              <a:rPr lang="en">
                <a:solidFill>
                  <a:schemeClr val="dk1"/>
                </a:solidFill>
              </a:rPr>
              <a:t> peak takes longer to reach you </a:t>
            </a:r>
            <a:r>
              <a:rPr lang="en">
                <a:solidFill>
                  <a:schemeClr val="dk1"/>
                </a:solidFill>
              </a:rPr>
              <a:t>which</a:t>
            </a:r>
            <a:r>
              <a:rPr lang="en">
                <a:solidFill>
                  <a:schemeClr val="dk1"/>
                </a:solidFill>
              </a:rPr>
              <a:t> decreases, stretches out distance between peaks so that observed frequency is less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077" y="612300"/>
            <a:ext cx="4987000" cy="2714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94102" y="869500"/>
            <a:ext cx="2857500" cy="245745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7"/>
          <p:cNvSpPr txBox="1"/>
          <p:nvPr/>
        </p:nvSpPr>
        <p:spPr>
          <a:xfrm>
            <a:off x="2979975" y="3418775"/>
            <a:ext cx="2480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(The Physics Classroom)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0" name="Google Shape;120;p27"/>
          <p:cNvSpPr txBox="1"/>
          <p:nvPr/>
        </p:nvSpPr>
        <p:spPr>
          <a:xfrm>
            <a:off x="7041700" y="3429000"/>
            <a:ext cx="150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</a:t>
            </a:r>
            <a:r>
              <a:rPr lang="en">
                <a:solidFill>
                  <a:schemeClr val="dk1"/>
                </a:solidFill>
              </a:rPr>
              <a:t>Study.com)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1" name="Google Shape;121;p27"/>
          <p:cNvSpPr txBox="1"/>
          <p:nvPr/>
        </p:nvSpPr>
        <p:spPr>
          <a:xfrm>
            <a:off x="734775" y="3796400"/>
            <a:ext cx="67152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You can calculate the frequency of the observed wave from the wave emitted from the source </a:t>
            </a:r>
            <a:r>
              <a:rPr lang="en">
                <a:solidFill>
                  <a:schemeClr val="dk1"/>
                </a:solidFill>
              </a:rPr>
              <a:t>using</a:t>
            </a:r>
            <a:r>
              <a:rPr lang="en">
                <a:solidFill>
                  <a:schemeClr val="dk1"/>
                </a:solidFill>
              </a:rPr>
              <a:t> the doppler formula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When object is moving towards you, Vo (velocity of object) and Vs (velocity of source) are positive and when object is moving away Vo and Vs are negative 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812349" cy="32357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8"/>
          <p:cNvSpPr txBox="1"/>
          <p:nvPr/>
        </p:nvSpPr>
        <p:spPr>
          <a:xfrm>
            <a:off x="3531050" y="3388175"/>
            <a:ext cx="1433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(Esp Inc)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8" name="Google Shape;128;p28"/>
          <p:cNvSpPr txBox="1"/>
          <p:nvPr/>
        </p:nvSpPr>
        <p:spPr>
          <a:xfrm>
            <a:off x="5265975" y="469450"/>
            <a:ext cx="35106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Doppler Ultrasound measures the velocity of flow of blood in your body based on the shift in the frequency emitted by a transducer and the observed frequency of the returning wave that it senses 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The frequency of the returning wave will be different due to doppler effect since the blood will be moving away or towards the </a:t>
            </a:r>
            <a:r>
              <a:rPr lang="en">
                <a:solidFill>
                  <a:schemeClr val="dk1"/>
                </a:solidFill>
              </a:rPr>
              <a:t>transducer</a:t>
            </a:r>
            <a:r>
              <a:rPr lang="en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675" y="325900"/>
            <a:ext cx="4725750" cy="25919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9"/>
          <p:cNvSpPr txBox="1"/>
          <p:nvPr/>
        </p:nvSpPr>
        <p:spPr>
          <a:xfrm>
            <a:off x="5388450" y="112275"/>
            <a:ext cx="3571800" cy="53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When wave enters new medium, it bends away from normal or towards normal depending on the index of refraction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Entering a medium with lower index of refraction means the angle from normal will increase, wave will bend further from normal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To get the best image in ultrasound, you want most of the waves to return the probe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Refraction will alter the direction of the waves such that the waves return in a different direction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Index of refraction will alter way waves travel and return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Angle of </a:t>
            </a:r>
            <a:r>
              <a:rPr lang="en">
                <a:solidFill>
                  <a:schemeClr val="dk1"/>
                </a:solidFill>
              </a:rPr>
              <a:t>incidence</a:t>
            </a:r>
            <a:r>
              <a:rPr lang="en">
                <a:solidFill>
                  <a:schemeClr val="dk1"/>
                </a:solidFill>
              </a:rPr>
              <a:t> will alter which direction waves return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If tissue absorbs waves then less will return to probe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The velocity of the incoming wave does not alter reflection or refraction so it will not affect image 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35" name="Google Shape;135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7500" y="2917800"/>
            <a:ext cx="3128039" cy="2103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991099" cy="3743324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30"/>
          <p:cNvSpPr txBox="1"/>
          <p:nvPr/>
        </p:nvSpPr>
        <p:spPr>
          <a:xfrm>
            <a:off x="2204350" y="4020900"/>
            <a:ext cx="2939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</a:t>
            </a:r>
            <a:r>
              <a:rPr lang="en">
                <a:solidFill>
                  <a:schemeClr val="dk1"/>
                </a:solidFill>
              </a:rPr>
              <a:t>Institute of Sound and Vibration Research)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2" name="Google Shape;142;p30"/>
          <p:cNvSpPr txBox="1"/>
          <p:nvPr/>
        </p:nvSpPr>
        <p:spPr>
          <a:xfrm>
            <a:off x="5398625" y="418425"/>
            <a:ext cx="34188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The intensity of wave is inversely proportional to the square of the distance at which it is </a:t>
            </a:r>
            <a:r>
              <a:rPr lang="en">
                <a:solidFill>
                  <a:schemeClr val="dk1"/>
                </a:solidFill>
              </a:rPr>
              <a:t>received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Therefore, if you double the distance an object from a source, then you will have 1/4th the intensity of the wave observed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475" y="570825"/>
            <a:ext cx="4200525" cy="2105025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31"/>
          <p:cNvSpPr txBox="1"/>
          <p:nvPr/>
        </p:nvSpPr>
        <p:spPr>
          <a:xfrm>
            <a:off x="2286000" y="2675850"/>
            <a:ext cx="2061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(Geeks for Geeks)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49" name="Google Shape;149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24400" y="152400"/>
            <a:ext cx="4267200" cy="3041417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31"/>
          <p:cNvSpPr txBox="1"/>
          <p:nvPr/>
        </p:nvSpPr>
        <p:spPr>
          <a:xfrm>
            <a:off x="520475" y="3245300"/>
            <a:ext cx="44292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Power is work (joules) divided by time (seconds)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The heat </a:t>
            </a:r>
            <a:r>
              <a:rPr lang="en">
                <a:solidFill>
                  <a:schemeClr val="dk1"/>
                </a:solidFill>
              </a:rPr>
              <a:t>capacity (C)</a:t>
            </a:r>
            <a:r>
              <a:rPr lang="en">
                <a:solidFill>
                  <a:schemeClr val="dk1"/>
                </a:solidFill>
              </a:rPr>
              <a:t> of the object tells you how much energy (Q) you need to raise its temperature (T)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Multiply the heat </a:t>
            </a:r>
            <a:r>
              <a:rPr lang="en">
                <a:solidFill>
                  <a:schemeClr val="dk1"/>
                </a:solidFill>
              </a:rPr>
              <a:t>capacity by change in temperature to figure out the energy transferred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