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84172be642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84172be642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84172be642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84172be642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84172be642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84172be642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84172be642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84172be642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84172be642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84172be642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84172be642_0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84172be642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84172be642_0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84172be642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84172be642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84172be642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Frictitious</a:t>
            </a:r>
            <a:r>
              <a:rPr lang="en">
                <a:solidFill>
                  <a:schemeClr val="lt1"/>
                </a:solidFill>
              </a:rPr>
              <a:t> and Clock Passages Walkthrough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3665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By Siddharth Venigalla</a:t>
            </a:r>
            <a:endParaRPr>
              <a:solidFill>
                <a:schemeClr val="lt2"/>
              </a:solidFill>
            </a:endParaRPr>
          </a:p>
        </p:txBody>
      </p:sp>
      <p:pic>
        <p:nvPicPr>
          <p:cNvPr id="101" name="Google Shape;10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700" y="106973"/>
            <a:ext cx="3523492" cy="20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5"/>
          <p:cNvSpPr txBox="1"/>
          <p:nvPr/>
        </p:nvSpPr>
        <p:spPr>
          <a:xfrm>
            <a:off x="2239400" y="4335650"/>
            <a:ext cx="522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*Disclaimer* - I do not own the rights to any of these images, all images are cited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Icebreaker</a:t>
            </a:r>
            <a:endParaRPr/>
          </a:p>
        </p:txBody>
      </p:sp>
      <p:sp>
        <p:nvSpPr>
          <p:cNvPr id="108" name="Google Shape;108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2540">
                <a:solidFill>
                  <a:schemeClr val="dk1"/>
                </a:solidFill>
              </a:rPr>
              <a:t>Name </a:t>
            </a:r>
            <a:endParaRPr sz="25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2540">
                <a:solidFill>
                  <a:schemeClr val="dk1"/>
                </a:solidFill>
              </a:rPr>
              <a:t>School</a:t>
            </a:r>
            <a:endParaRPr sz="25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2540">
                <a:solidFill>
                  <a:schemeClr val="dk1"/>
                </a:solidFill>
              </a:rPr>
              <a:t>Who’s your favorite musical artist?</a:t>
            </a:r>
            <a:endParaRPr sz="254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/>
          <p:nvPr/>
        </p:nvSpPr>
        <p:spPr>
          <a:xfrm>
            <a:off x="2341650" y="1671900"/>
            <a:ext cx="3292800" cy="1799700"/>
          </a:xfrm>
          <a:prstGeom prst="rtTriangl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7"/>
          <p:cNvSpPr/>
          <p:nvPr/>
        </p:nvSpPr>
        <p:spPr>
          <a:xfrm rot="1675834">
            <a:off x="3286430" y="1548956"/>
            <a:ext cx="1261098" cy="897144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8"/>
          <p:cNvSpPr/>
          <p:nvPr/>
        </p:nvSpPr>
        <p:spPr>
          <a:xfrm>
            <a:off x="2341650" y="1671900"/>
            <a:ext cx="3292800" cy="1799700"/>
          </a:xfrm>
          <a:prstGeom prst="rtTriangl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8"/>
          <p:cNvSpPr/>
          <p:nvPr/>
        </p:nvSpPr>
        <p:spPr>
          <a:xfrm rot="1675834">
            <a:off x="3286430" y="1548956"/>
            <a:ext cx="1261098" cy="897144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1" name="Google Shape;121;p28"/>
          <p:cNvCxnSpPr>
            <a:stCxn id="120" idx="2"/>
          </p:cNvCxnSpPr>
          <p:nvPr/>
        </p:nvCxnSpPr>
        <p:spPr>
          <a:xfrm>
            <a:off x="3706829" y="2393828"/>
            <a:ext cx="35700" cy="1635000"/>
          </a:xfrm>
          <a:prstGeom prst="straightConnector1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2" name="Google Shape;122;p28"/>
          <p:cNvCxnSpPr>
            <a:stCxn id="120" idx="2"/>
          </p:cNvCxnSpPr>
          <p:nvPr/>
        </p:nvCxnSpPr>
        <p:spPr>
          <a:xfrm flipH="1">
            <a:off x="2883629" y="2393828"/>
            <a:ext cx="823200" cy="1338600"/>
          </a:xfrm>
          <a:prstGeom prst="straightConnector1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3" name="Google Shape;123;p28"/>
          <p:cNvCxnSpPr/>
          <p:nvPr/>
        </p:nvCxnSpPr>
        <p:spPr>
          <a:xfrm>
            <a:off x="2924525" y="3711900"/>
            <a:ext cx="828300" cy="317100"/>
          </a:xfrm>
          <a:prstGeom prst="straightConnector1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4" name="Google Shape;124;p28"/>
          <p:cNvSpPr txBox="1"/>
          <p:nvPr/>
        </p:nvSpPr>
        <p:spPr>
          <a:xfrm rot="-3235056">
            <a:off x="2548737" y="2592281"/>
            <a:ext cx="1493001" cy="4002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mgcos(θ)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5" name="Google Shape;125;p28"/>
          <p:cNvSpPr txBox="1"/>
          <p:nvPr/>
        </p:nvSpPr>
        <p:spPr>
          <a:xfrm rot="1244197">
            <a:off x="2716323" y="3983782"/>
            <a:ext cx="1492914" cy="4002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mgsin(θ)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6" name="Google Shape;126;p28"/>
          <p:cNvSpPr txBox="1"/>
          <p:nvPr/>
        </p:nvSpPr>
        <p:spPr>
          <a:xfrm>
            <a:off x="3732450" y="3000438"/>
            <a:ext cx="511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7" name="Google Shape;127;p28"/>
          <p:cNvCxnSpPr>
            <a:stCxn id="120" idx="0"/>
          </p:cNvCxnSpPr>
          <p:nvPr/>
        </p:nvCxnSpPr>
        <p:spPr>
          <a:xfrm flipH="1" rot="10800000">
            <a:off x="4127129" y="828128"/>
            <a:ext cx="484500" cy="773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8" name="Google Shape;128;p28"/>
          <p:cNvSpPr txBox="1"/>
          <p:nvPr/>
        </p:nvSpPr>
        <p:spPr>
          <a:xfrm rot="1607437">
            <a:off x="4113800" y="917122"/>
            <a:ext cx="511169" cy="4002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29" name="Google Shape;129;p28"/>
          <p:cNvCxnSpPr>
            <a:stCxn id="120" idx="1"/>
          </p:cNvCxnSpPr>
          <p:nvPr/>
        </p:nvCxnSpPr>
        <p:spPr>
          <a:xfrm rot="10800000">
            <a:off x="2566679" y="1268078"/>
            <a:ext cx="793200" cy="434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0" name="Google Shape;130;p28"/>
          <p:cNvSpPr txBox="1"/>
          <p:nvPr/>
        </p:nvSpPr>
        <p:spPr>
          <a:xfrm rot="1570926">
            <a:off x="2686300" y="1184871"/>
            <a:ext cx="1304775" cy="4002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Friction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653650" cy="2873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9"/>
          <p:cNvSpPr txBox="1"/>
          <p:nvPr/>
        </p:nvSpPr>
        <p:spPr>
          <a:xfrm>
            <a:off x="3056450" y="3087263"/>
            <a:ext cx="1749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</a:t>
            </a:r>
            <a:r>
              <a:rPr lang="en">
                <a:solidFill>
                  <a:schemeClr val="dk1"/>
                </a:solidFill>
              </a:rPr>
              <a:t>Circuit Globe)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7" name="Google Shape;137;p29"/>
          <p:cNvSpPr txBox="1"/>
          <p:nvPr/>
        </p:nvSpPr>
        <p:spPr>
          <a:xfrm>
            <a:off x="5409375" y="521500"/>
            <a:ext cx="34767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Friction always OPPOSES motion, acts in the opposite direction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Two Types of Friction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Static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No motion between the point of contact of an object and the surface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Kinetic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Motion between an object and the point of contact of the surface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 block sliding down the incline is experiencing what type of friction?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38" name="Google Shape;13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6025" y="3425975"/>
            <a:ext cx="2787424" cy="124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9"/>
          <p:cNvSpPr txBox="1"/>
          <p:nvPr/>
        </p:nvSpPr>
        <p:spPr>
          <a:xfrm>
            <a:off x="3906200" y="3947100"/>
            <a:ext cx="504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coefficient you use in the equation depends on if there is motion between the object and surface (either static coefficient or kinetic coefficient)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450" y="1228725"/>
            <a:ext cx="4602525" cy="321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30"/>
          <p:cNvSpPr txBox="1"/>
          <p:nvPr/>
        </p:nvSpPr>
        <p:spPr>
          <a:xfrm>
            <a:off x="5460500" y="1595200"/>
            <a:ext cx="3108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At the point of contact between wheel and surface, there is no movement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Therefore, rolling friction is known as a form of static friction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Rolling friction slows down the object but it is </a:t>
            </a:r>
            <a:r>
              <a:rPr lang="en">
                <a:solidFill>
                  <a:schemeClr val="dk1"/>
                </a:solidFill>
              </a:rPr>
              <a:t>different</a:t>
            </a:r>
            <a:r>
              <a:rPr lang="en">
                <a:solidFill>
                  <a:schemeClr val="dk1"/>
                </a:solidFill>
              </a:rPr>
              <a:t> from </a:t>
            </a:r>
            <a:r>
              <a:rPr lang="en">
                <a:solidFill>
                  <a:schemeClr val="dk1"/>
                </a:solidFill>
              </a:rPr>
              <a:t>typical</a:t>
            </a:r>
            <a:r>
              <a:rPr lang="en">
                <a:solidFill>
                  <a:schemeClr val="dk1"/>
                </a:solidFill>
              </a:rPr>
              <a:t> sliding friction (kinetic, </a:t>
            </a:r>
            <a:r>
              <a:rPr lang="en">
                <a:solidFill>
                  <a:schemeClr val="dk1"/>
                </a:solidFill>
              </a:rPr>
              <a:t>think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book against table) in that it is static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936050" cy="272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40850" y="152400"/>
            <a:ext cx="3750750" cy="286602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31"/>
          <p:cNvSpPr txBox="1"/>
          <p:nvPr/>
        </p:nvSpPr>
        <p:spPr>
          <a:xfrm>
            <a:off x="2382575" y="3018425"/>
            <a:ext cx="169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</a:t>
            </a:r>
            <a:r>
              <a:rPr lang="en">
                <a:solidFill>
                  <a:schemeClr val="dk1"/>
                </a:solidFill>
              </a:rPr>
              <a:t>Byjus.com)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3" name="Google Shape;153;p31"/>
          <p:cNvSpPr txBox="1"/>
          <p:nvPr/>
        </p:nvSpPr>
        <p:spPr>
          <a:xfrm>
            <a:off x="5868550" y="3018425"/>
            <a:ext cx="169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(Quora)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4" name="Google Shape;154;p31"/>
          <p:cNvSpPr txBox="1"/>
          <p:nvPr/>
        </p:nvSpPr>
        <p:spPr>
          <a:xfrm>
            <a:off x="634000" y="3486950"/>
            <a:ext cx="4110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X + 2Y -&gt; A + 2B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ΔA/t is the reaction rate 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½ </a:t>
            </a:r>
            <a:r>
              <a:rPr lang="en">
                <a:solidFill>
                  <a:schemeClr val="dk1"/>
                </a:solidFill>
              </a:rPr>
              <a:t>ΔB/t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OR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-ΔX/t OR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-½ ΔY/t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6675" y="666750"/>
            <a:ext cx="241935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2"/>
          <p:cNvSpPr txBox="1"/>
          <p:nvPr/>
        </p:nvSpPr>
        <p:spPr>
          <a:xfrm>
            <a:off x="1135050" y="2679125"/>
            <a:ext cx="173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(Upenn.edu)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1" name="Google Shape;161;p32"/>
          <p:cNvSpPr txBox="1"/>
          <p:nvPr/>
        </p:nvSpPr>
        <p:spPr>
          <a:xfrm>
            <a:off x="347675" y="3047250"/>
            <a:ext cx="2934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rate constant (k) in the rate law is calculated using the Arrhenius equation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62" name="Google Shape;162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3275" y="275100"/>
            <a:ext cx="2934900" cy="3165888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32"/>
          <p:cNvSpPr txBox="1"/>
          <p:nvPr/>
        </p:nvSpPr>
        <p:spPr>
          <a:xfrm>
            <a:off x="4572000" y="3619875"/>
            <a:ext cx="335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(Chemistry Stack Exchange)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4" name="Google Shape;164;p32"/>
          <p:cNvSpPr txBox="1"/>
          <p:nvPr/>
        </p:nvSpPr>
        <p:spPr>
          <a:xfrm>
            <a:off x="4059575" y="3998225"/>
            <a:ext cx="4509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Every element has something called an oxidation state. The oxidation states of each element in a compound add up to the overall charge of a compound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